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9144000"/>
  <p:notesSz cx="12192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834640"/>
            <a:ext cx="103632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5120640"/>
            <a:ext cx="85344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777777"/>
                </a:solidFill>
                <a:latin typeface="Segoe UI"/>
                <a:cs typeface="Segoe UI"/>
              </a:defRPr>
            </a:lvl1pPr>
          </a:lstStyle>
          <a:p>
            <a:pPr marL="38100">
              <a:lnSpc>
                <a:spcPct val="100000"/>
              </a:lnSpc>
              <a:spcBef>
                <a:spcPts val="24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50" b="1" i="0">
                <a:solidFill>
                  <a:srgbClr val="214466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50" b="0" i="0">
                <a:solidFill>
                  <a:srgbClr val="23292D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777777"/>
                </a:solidFill>
                <a:latin typeface="Segoe UI"/>
                <a:cs typeface="Segoe UI"/>
              </a:defRPr>
            </a:lvl1pPr>
          </a:lstStyle>
          <a:p>
            <a:pPr marL="38100">
              <a:lnSpc>
                <a:spcPct val="100000"/>
              </a:lnSpc>
              <a:spcBef>
                <a:spcPts val="24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50" b="1" i="0">
                <a:solidFill>
                  <a:srgbClr val="214466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2103120"/>
            <a:ext cx="530352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2103120"/>
            <a:ext cx="530352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777777"/>
                </a:solidFill>
                <a:latin typeface="Segoe UI"/>
                <a:cs typeface="Segoe UI"/>
              </a:defRPr>
            </a:lvl1pPr>
          </a:lstStyle>
          <a:p>
            <a:pPr marL="38100">
              <a:lnSpc>
                <a:spcPct val="100000"/>
              </a:lnSpc>
              <a:spcBef>
                <a:spcPts val="24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50" b="1" i="0">
                <a:solidFill>
                  <a:srgbClr val="214466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777777"/>
                </a:solidFill>
                <a:latin typeface="Segoe UI"/>
                <a:cs typeface="Segoe UI"/>
              </a:defRPr>
            </a:lvl1pPr>
          </a:lstStyle>
          <a:p>
            <a:pPr marL="38100">
              <a:lnSpc>
                <a:spcPct val="100000"/>
              </a:lnSpc>
              <a:spcBef>
                <a:spcPts val="24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1038225"/>
            <a:ext cx="95250" cy="952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777777"/>
                </a:solidFill>
                <a:latin typeface="Segoe UI"/>
                <a:cs typeface="Segoe UI"/>
              </a:defRPr>
            </a:lvl1pPr>
          </a:lstStyle>
          <a:p>
            <a:pPr marL="38100">
              <a:lnSpc>
                <a:spcPct val="100000"/>
              </a:lnSpc>
              <a:spcBef>
                <a:spcPts val="24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5012" y="2364739"/>
            <a:ext cx="10721975" cy="10991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50" b="1" i="0">
                <a:solidFill>
                  <a:srgbClr val="214466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6917" y="2719070"/>
            <a:ext cx="10718165" cy="4330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50" b="0" i="0">
                <a:solidFill>
                  <a:srgbClr val="23292D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8503920"/>
            <a:ext cx="39014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8503920"/>
            <a:ext cx="28041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744920" y="8608392"/>
            <a:ext cx="200025" cy="329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777777"/>
                </a:solidFill>
                <a:latin typeface="Segoe UI"/>
                <a:cs typeface="Segoe UI"/>
              </a:defRPr>
            </a:lvl1pPr>
          </a:lstStyle>
          <a:p>
            <a:pPr marL="38100">
              <a:lnSpc>
                <a:spcPct val="100000"/>
              </a:lnSpc>
              <a:spcBef>
                <a:spcPts val="24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nwseok@etri.re.kr" TargetMode="External"/><Relationship Id="rId3" Type="http://schemas.openxmlformats.org/officeDocument/2006/relationships/hyperlink" Target="mailto:sikim00@etri.re.kr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ts val="4280"/>
              </a:lnSpc>
              <a:spcBef>
                <a:spcPts val="90"/>
              </a:spcBef>
            </a:pPr>
            <a:r>
              <a:rPr dirty="0" spc="30"/>
              <a:t>모멘텀을</a:t>
            </a:r>
            <a:r>
              <a:rPr dirty="0" spc="-275"/>
              <a:t> </a:t>
            </a:r>
            <a:r>
              <a:rPr dirty="0" spc="30"/>
              <a:t>가진</a:t>
            </a:r>
            <a:r>
              <a:rPr dirty="0" spc="-270"/>
              <a:t> </a:t>
            </a:r>
            <a:r>
              <a:rPr dirty="0" spc="30"/>
              <a:t>확률적</a:t>
            </a:r>
            <a:r>
              <a:rPr dirty="0" spc="-275"/>
              <a:t> </a:t>
            </a:r>
            <a:r>
              <a:rPr dirty="0" spc="30"/>
              <a:t>경사</a:t>
            </a:r>
            <a:r>
              <a:rPr dirty="0" spc="-270"/>
              <a:t> </a:t>
            </a:r>
            <a:r>
              <a:rPr dirty="0" spc="30"/>
              <a:t>하강</a:t>
            </a:r>
            <a:r>
              <a:rPr dirty="0" spc="-275"/>
              <a:t> </a:t>
            </a:r>
            <a:r>
              <a:rPr dirty="0" spc="30"/>
              <a:t>기반</a:t>
            </a:r>
            <a:r>
              <a:rPr dirty="0" spc="-270"/>
              <a:t> </a:t>
            </a:r>
            <a:r>
              <a:rPr dirty="0" spc="30"/>
              <a:t>학습</a:t>
            </a:r>
            <a:r>
              <a:rPr dirty="0" spc="-275"/>
              <a:t> </a:t>
            </a:r>
            <a:r>
              <a:rPr dirty="0" spc="30"/>
              <a:t>방정식에</a:t>
            </a:r>
            <a:r>
              <a:rPr dirty="0" spc="-270"/>
              <a:t> </a:t>
            </a:r>
            <a:r>
              <a:rPr dirty="0" spc="30"/>
              <a:t>대  한 켤레 속성</a:t>
            </a:r>
            <a:r>
              <a:rPr dirty="0" spc="-844"/>
              <a:t> </a:t>
            </a:r>
            <a:r>
              <a:rPr dirty="0" spc="30"/>
              <a:t>분석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5012" y="3819207"/>
            <a:ext cx="10370185" cy="2926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ts val="3529"/>
              </a:lnSpc>
              <a:spcBef>
                <a:spcPts val="100"/>
              </a:spcBef>
            </a:pPr>
            <a:r>
              <a:rPr dirty="0" sz="2800" spc="55">
                <a:solidFill>
                  <a:srgbClr val="23292D"/>
                </a:solidFill>
                <a:latin typeface="Segoe UI"/>
                <a:cs typeface="Segoe UI"/>
              </a:rPr>
              <a:t>Analysis </a:t>
            </a:r>
            <a:r>
              <a:rPr dirty="0" sz="2800" spc="45">
                <a:solidFill>
                  <a:srgbClr val="23292D"/>
                </a:solidFill>
                <a:latin typeface="Segoe UI"/>
                <a:cs typeface="Segoe UI"/>
              </a:rPr>
              <a:t>of </a:t>
            </a:r>
            <a:r>
              <a:rPr dirty="0" sz="2800" spc="50">
                <a:solidFill>
                  <a:srgbClr val="23292D"/>
                </a:solidFill>
                <a:latin typeface="Segoe UI"/>
                <a:cs typeface="Segoe UI"/>
              </a:rPr>
              <a:t>conjugate </a:t>
            </a:r>
            <a:r>
              <a:rPr dirty="0" sz="2800" spc="60">
                <a:solidFill>
                  <a:srgbClr val="23292D"/>
                </a:solidFill>
                <a:latin typeface="Segoe UI"/>
                <a:cs typeface="Segoe UI"/>
              </a:rPr>
              <a:t>properties </a:t>
            </a:r>
            <a:r>
              <a:rPr dirty="0" sz="2800" spc="55">
                <a:solidFill>
                  <a:srgbClr val="23292D"/>
                </a:solidFill>
                <a:latin typeface="Segoe UI"/>
                <a:cs typeface="Segoe UI"/>
              </a:rPr>
              <a:t>about learning equation</a:t>
            </a:r>
            <a:r>
              <a:rPr dirty="0" sz="2800" spc="-20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800" spc="35">
                <a:solidFill>
                  <a:srgbClr val="23292D"/>
                </a:solidFill>
                <a:latin typeface="Segoe UI"/>
                <a:cs typeface="Segoe UI"/>
              </a:rPr>
              <a:t>based  </a:t>
            </a:r>
            <a:r>
              <a:rPr dirty="0" sz="2800" spc="55">
                <a:solidFill>
                  <a:srgbClr val="23292D"/>
                </a:solidFill>
                <a:latin typeface="Segoe UI"/>
                <a:cs typeface="Segoe UI"/>
              </a:rPr>
              <a:t>on </a:t>
            </a:r>
            <a:r>
              <a:rPr dirty="0" sz="2800" spc="45">
                <a:solidFill>
                  <a:srgbClr val="23292D"/>
                </a:solidFill>
                <a:latin typeface="Segoe UI"/>
                <a:cs typeface="Segoe UI"/>
              </a:rPr>
              <a:t>stochastic </a:t>
            </a:r>
            <a:r>
              <a:rPr dirty="0" sz="2800" spc="55">
                <a:solidFill>
                  <a:srgbClr val="23292D"/>
                </a:solidFill>
                <a:latin typeface="Segoe UI"/>
                <a:cs typeface="Segoe UI"/>
              </a:rPr>
              <a:t>gradient </a:t>
            </a:r>
            <a:r>
              <a:rPr dirty="0" sz="2800" spc="45">
                <a:solidFill>
                  <a:srgbClr val="23292D"/>
                </a:solidFill>
                <a:latin typeface="Segoe UI"/>
                <a:cs typeface="Segoe UI"/>
              </a:rPr>
              <a:t>descent </a:t>
            </a:r>
            <a:r>
              <a:rPr dirty="0" sz="2800" spc="75">
                <a:solidFill>
                  <a:srgbClr val="23292D"/>
                </a:solidFill>
                <a:latin typeface="Segoe UI"/>
                <a:cs typeface="Segoe UI"/>
              </a:rPr>
              <a:t>with</a:t>
            </a:r>
            <a:r>
              <a:rPr dirty="0" sz="2800" spc="-15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800" spc="70">
                <a:solidFill>
                  <a:srgbClr val="23292D"/>
                </a:solidFill>
                <a:latin typeface="Segoe UI"/>
                <a:cs typeface="Segoe UI"/>
              </a:rPr>
              <a:t>momentum</a:t>
            </a:r>
            <a:endParaRPr sz="2800">
              <a:latin typeface="Segoe UI"/>
              <a:cs typeface="Segoe UI"/>
            </a:endParaRPr>
          </a:p>
          <a:p>
            <a:pPr marL="12700" marR="1947545">
              <a:lnSpc>
                <a:spcPct val="125000"/>
              </a:lnSpc>
              <a:spcBef>
                <a:spcPts val="1670"/>
              </a:spcBef>
            </a:pP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한국</a:t>
            </a:r>
            <a:r>
              <a:rPr dirty="0" sz="2150" spc="-18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전자통신</a:t>
            </a:r>
            <a:r>
              <a:rPr dirty="0" sz="2150" spc="-18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5">
                <a:solidFill>
                  <a:srgbClr val="23292D"/>
                </a:solidFill>
                <a:latin typeface="맑은 고딕"/>
                <a:cs typeface="맑은 고딕"/>
              </a:rPr>
              <a:t>연구원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(ETRI)</a:t>
            </a:r>
            <a:r>
              <a:rPr dirty="0" sz="2150" spc="-1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인공지능</a:t>
            </a:r>
            <a:r>
              <a:rPr dirty="0" sz="2150" spc="-18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연구소</a:t>
            </a:r>
            <a:r>
              <a:rPr dirty="0" sz="2150" spc="-17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초성능</a:t>
            </a:r>
            <a:r>
              <a:rPr dirty="0" sz="2150" spc="-18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컴퓨팅</a:t>
            </a:r>
            <a:r>
              <a:rPr dirty="0" sz="2150" spc="-18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연구본부  석 </a:t>
            </a:r>
            <a:r>
              <a:rPr dirty="0" sz="2150" spc="15">
                <a:solidFill>
                  <a:srgbClr val="23292D"/>
                </a:solidFill>
                <a:latin typeface="맑은 고딕"/>
                <a:cs typeface="맑은 고딕"/>
              </a:rPr>
              <a:t>진욱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,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김</a:t>
            </a:r>
            <a:r>
              <a:rPr dirty="0" sz="2150" spc="-3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정시</a:t>
            </a:r>
            <a:endParaRPr sz="21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dirty="0" sz="2150" spc="10">
                <a:solidFill>
                  <a:srgbClr val="0366D5"/>
                </a:solidFill>
                <a:latin typeface="Segoe UI"/>
                <a:cs typeface="Segoe UI"/>
                <a:hlinkClick r:id="rId2"/>
              </a:rPr>
              <a:t>jnwseok@etri.re.kr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,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0366D5"/>
                </a:solidFill>
                <a:latin typeface="Segoe UI"/>
                <a:cs typeface="Segoe UI"/>
                <a:hlinkClick r:id="rId3"/>
              </a:rPr>
              <a:t>sikim00@etri.re.kr</a:t>
            </a:r>
            <a:endParaRPr sz="215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1845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2021.12.17</a:t>
            </a:r>
            <a:endParaRPr sz="2150">
              <a:latin typeface="Segoe UI"/>
              <a:cs typeface="Segoe U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048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40"/>
              </a:spcBef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012" y="1666557"/>
            <a:ext cx="2056130" cy="4565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55" b="0">
                <a:solidFill>
                  <a:srgbClr val="23292D"/>
                </a:solidFill>
                <a:latin typeface="Segoe UI"/>
                <a:cs typeface="Segoe UI"/>
              </a:rPr>
              <a:t>Introduction</a:t>
            </a:r>
            <a:endParaRPr sz="2800">
              <a:latin typeface="Segoe UI"/>
              <a:cs typeface="Segoe U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2543175"/>
            <a:ext cx="95250" cy="9525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5437" y="3509962"/>
            <a:ext cx="104775" cy="10477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5437" y="3995737"/>
            <a:ext cx="104775" cy="10477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4972050"/>
            <a:ext cx="95250" cy="9525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5437" y="5938837"/>
            <a:ext cx="104775" cy="10477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5437" y="6824662"/>
            <a:ext cx="104775" cy="104775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287462" y="2319020"/>
            <a:ext cx="10027920" cy="5130800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2021</a:t>
            </a:r>
            <a:r>
              <a:rPr dirty="0" sz="2150" spc="15">
                <a:solidFill>
                  <a:srgbClr val="23292D"/>
                </a:solidFill>
                <a:latin typeface="맑은 고딕"/>
                <a:cs typeface="맑은 고딕"/>
              </a:rPr>
              <a:t>년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현재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가장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널리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쓰이는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신경망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최적화기는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ADAM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optimizer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로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대표되는</a:t>
            </a:r>
            <a:endParaRPr sz="215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</a:pP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Momentum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기반</a:t>
            </a:r>
            <a:r>
              <a:rPr dirty="0" sz="2150" spc="-18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방법</a:t>
            </a:r>
            <a:endParaRPr sz="2150">
              <a:latin typeface="맑은 고딕"/>
              <a:cs typeface="맑은 고딕"/>
            </a:endParaRPr>
          </a:p>
          <a:p>
            <a:pPr marL="565150">
              <a:lnSpc>
                <a:spcPct val="100000"/>
              </a:lnSpc>
              <a:spcBef>
                <a:spcPts val="1845"/>
              </a:spcBef>
            </a:pP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Momentum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기반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최적화기의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특성은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Gradient</a:t>
            </a:r>
            <a:r>
              <a:rPr dirty="0" sz="2150" spc="10">
                <a:solidFill>
                  <a:srgbClr val="23292D"/>
                </a:solidFill>
                <a:latin typeface="맑은 고딕"/>
                <a:cs typeface="맑은 고딕"/>
              </a:rPr>
              <a:t>의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단순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평균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개념으로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인식</a:t>
            </a:r>
            <a:endParaRPr sz="2150">
              <a:latin typeface="맑은 고딕"/>
              <a:cs typeface="맑은 고딕"/>
            </a:endParaRPr>
          </a:p>
          <a:p>
            <a:pPr marL="565150" marR="15875">
              <a:lnSpc>
                <a:spcPct val="125000"/>
              </a:lnSpc>
              <a:spcBef>
                <a:spcPts val="600"/>
              </a:spcBef>
            </a:pP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이 때문에 현재에도</a:t>
            </a:r>
            <a:r>
              <a:rPr dirty="0" sz="2150" spc="-53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Conjugate Gradient, Newton Rapson, Kalman Filter</a:t>
            </a:r>
            <a:r>
              <a:rPr dirty="0" sz="2150" spc="10">
                <a:solidFill>
                  <a:srgbClr val="23292D"/>
                </a:solidFill>
                <a:latin typeface="맑은 고딕"/>
                <a:cs typeface="맑은 고딕"/>
              </a:rPr>
              <a:t>기반의 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학습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방정식에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대한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연구가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진행</a:t>
            </a:r>
            <a:endParaRPr sz="2150">
              <a:latin typeface="맑은 고딕"/>
              <a:cs typeface="맑은 고딕"/>
            </a:endParaRPr>
          </a:p>
          <a:p>
            <a:pPr marL="12700" marR="62230">
              <a:lnSpc>
                <a:spcPct val="125000"/>
              </a:lnSpc>
              <a:spcBef>
                <a:spcPts val="1200"/>
              </a:spcBef>
            </a:pP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본</a:t>
            </a:r>
            <a:r>
              <a:rPr dirty="0" sz="2150" spc="-17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논문에서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Momentum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기반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학습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방정식은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Conjugate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Gradient</a:t>
            </a:r>
            <a:r>
              <a:rPr dirty="0" sz="2150" spc="-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최적화와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동일한  동역학을 가짐을</a:t>
            </a:r>
            <a:r>
              <a:rPr dirty="0" sz="2150" spc="-36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보임</a:t>
            </a:r>
            <a:endParaRPr sz="2150">
              <a:latin typeface="맑은 고딕"/>
              <a:cs typeface="맑은 고딕"/>
            </a:endParaRPr>
          </a:p>
          <a:p>
            <a:pPr marL="565150">
              <a:lnSpc>
                <a:spcPct val="100000"/>
              </a:lnSpc>
              <a:spcBef>
                <a:spcPts val="1845"/>
              </a:spcBef>
            </a:pP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실제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Momentum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기반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학습방정식과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Conjugate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Gradient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최적화기의</a:t>
            </a:r>
            <a:endParaRPr sz="2150">
              <a:latin typeface="맑은 고딕"/>
              <a:cs typeface="맑은 고딕"/>
            </a:endParaRPr>
          </a:p>
          <a:p>
            <a:pPr marL="565150">
              <a:lnSpc>
                <a:spcPct val="100000"/>
              </a:lnSpc>
              <a:spcBef>
                <a:spcPts val="645"/>
              </a:spcBef>
            </a:pPr>
            <a:r>
              <a:rPr dirty="0" sz="2150" spc="-10">
                <a:solidFill>
                  <a:srgbClr val="23292D"/>
                </a:solidFill>
                <a:latin typeface="Segoe UI"/>
                <a:cs typeface="Segoe UI"/>
              </a:rPr>
              <a:t>Trajectory</a:t>
            </a:r>
            <a:r>
              <a:rPr dirty="0" sz="2150" spc="-10">
                <a:solidFill>
                  <a:srgbClr val="23292D"/>
                </a:solidFill>
                <a:latin typeface="맑은 고딕"/>
                <a:cs typeface="맑은 고딕"/>
              </a:rPr>
              <a:t>는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상당히</a:t>
            </a:r>
            <a:r>
              <a:rPr dirty="0" sz="2150" spc="-32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5">
                <a:solidFill>
                  <a:srgbClr val="23292D"/>
                </a:solidFill>
                <a:latin typeface="맑은 고딕"/>
                <a:cs typeface="맑은 고딕"/>
              </a:rPr>
              <a:t>유사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.</a:t>
            </a:r>
            <a:endParaRPr sz="2150">
              <a:latin typeface="Segoe UI"/>
              <a:cs typeface="Segoe UI"/>
            </a:endParaRPr>
          </a:p>
          <a:p>
            <a:pPr marL="565150" marR="5080">
              <a:lnSpc>
                <a:spcPct val="125000"/>
              </a:lnSpc>
              <a:spcBef>
                <a:spcPts val="525"/>
              </a:spcBef>
            </a:pP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그러므로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Hessian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기반</a:t>
            </a:r>
            <a:r>
              <a:rPr dirty="0" sz="2150" spc="-16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Conjugate</a:t>
            </a:r>
            <a:r>
              <a:rPr dirty="0" sz="2150" spc="10">
                <a:solidFill>
                  <a:srgbClr val="23292D"/>
                </a:solidFill>
                <a:latin typeface="맑은 고딕"/>
                <a:cs typeface="맑은 고딕"/>
              </a:rPr>
              <a:t>인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Newton-Rapson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최적화도</a:t>
            </a:r>
            <a:r>
              <a:rPr dirty="0" sz="2150" spc="-16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Momentum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기  반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학습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방정식으로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근사화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가능함을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밝힘</a:t>
            </a:r>
            <a:endParaRPr sz="2150">
              <a:latin typeface="맑은 고딕"/>
              <a:cs typeface="맑은 고딕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048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40"/>
              </a:spcBef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012" y="1028382"/>
            <a:ext cx="7658100" cy="4565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55" b="0">
                <a:solidFill>
                  <a:srgbClr val="23292D"/>
                </a:solidFill>
                <a:latin typeface="Segoe UI"/>
                <a:cs typeface="Segoe UI"/>
              </a:rPr>
              <a:t>Analysis </a:t>
            </a:r>
            <a:r>
              <a:rPr dirty="0" sz="2800" spc="45" b="0">
                <a:solidFill>
                  <a:srgbClr val="23292D"/>
                </a:solidFill>
                <a:latin typeface="Segoe UI"/>
                <a:cs typeface="Segoe UI"/>
              </a:rPr>
              <a:t>of </a:t>
            </a:r>
            <a:r>
              <a:rPr dirty="0" sz="2800" spc="55" b="0">
                <a:solidFill>
                  <a:srgbClr val="23292D"/>
                </a:solidFill>
                <a:latin typeface="Segoe UI"/>
                <a:cs typeface="Segoe UI"/>
              </a:rPr>
              <a:t>Learning Equation </a:t>
            </a:r>
            <a:r>
              <a:rPr dirty="0" sz="2800" spc="75" b="0">
                <a:solidFill>
                  <a:srgbClr val="23292D"/>
                </a:solidFill>
                <a:latin typeface="Segoe UI"/>
                <a:cs typeface="Segoe UI"/>
              </a:rPr>
              <a:t>with</a:t>
            </a:r>
            <a:r>
              <a:rPr dirty="0" sz="2800" spc="-140" b="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800" spc="70" b="0">
                <a:solidFill>
                  <a:srgbClr val="23292D"/>
                </a:solidFill>
                <a:latin typeface="Segoe UI"/>
                <a:cs typeface="Segoe UI"/>
              </a:rPr>
              <a:t>Momentum</a:t>
            </a:r>
            <a:endParaRPr sz="2800">
              <a:latin typeface="Segoe UI"/>
              <a:cs typeface="Segoe U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1905000"/>
            <a:ext cx="95250" cy="9525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485957" y="2415317"/>
            <a:ext cx="45275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00" spc="17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-335">
                <a:solidFill>
                  <a:srgbClr val="23292D"/>
                </a:solidFill>
                <a:latin typeface="Lucida Sans Unicode"/>
                <a:cs typeface="Lucida Sans Unicode"/>
              </a:rPr>
              <a:t>1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5437" y="3328987"/>
            <a:ext cx="104775" cy="10477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5437" y="3843337"/>
            <a:ext cx="104775" cy="10477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274762" y="1700942"/>
            <a:ext cx="7230745" cy="28632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0"/>
              </a:spcBef>
            </a:pP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Moment</a:t>
            </a:r>
            <a:r>
              <a:rPr dirty="0" sz="2150" spc="15">
                <a:solidFill>
                  <a:srgbClr val="23292D"/>
                </a:solidFill>
                <a:latin typeface="맑은 고딕"/>
                <a:cs typeface="맑은 고딕"/>
              </a:rPr>
              <a:t>를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가진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SGD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학습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방정식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(for </a:t>
            </a:r>
            <a:r>
              <a:rPr dirty="0" sz="2600" spc="17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3513" sz="2775" spc="26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,</a:t>
            </a:r>
            <a:r>
              <a:rPr dirty="0" sz="2600" spc="-38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30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3513" sz="2775" spc="19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3513" sz="2775" spc="59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35">
                <a:solidFill>
                  <a:srgbClr val="23292D"/>
                </a:solidFill>
                <a:latin typeface="Lucida Sans Unicode"/>
                <a:cs typeface="Lucida Sans Unicode"/>
              </a:rPr>
              <a:t>∈</a:t>
            </a:r>
            <a:r>
              <a:rPr dirty="0" sz="2600" spc="135" b="1">
                <a:solidFill>
                  <a:srgbClr val="23292D"/>
                </a:solidFill>
                <a:latin typeface="함초롬바탕"/>
                <a:cs typeface="함초롬바탕"/>
              </a:rPr>
              <a:t>R</a:t>
            </a:r>
            <a:r>
              <a:rPr dirty="0" baseline="27027" sz="2775" spc="202" i="1">
                <a:solidFill>
                  <a:srgbClr val="23292D"/>
                </a:solidFill>
                <a:latin typeface="Times New Roman"/>
                <a:cs typeface="Times New Roman"/>
              </a:rPr>
              <a:t>n</a:t>
            </a:r>
            <a:r>
              <a:rPr dirty="0" sz="2150" spc="135">
                <a:solidFill>
                  <a:srgbClr val="23292D"/>
                </a:solidFill>
                <a:latin typeface="Segoe UI"/>
                <a:cs typeface="Segoe UI"/>
              </a:rPr>
              <a:t>)</a:t>
            </a:r>
            <a:endParaRPr sz="2150">
              <a:latin typeface="Segoe UI"/>
              <a:cs typeface="Segoe UI"/>
            </a:endParaRPr>
          </a:p>
          <a:p>
            <a:pPr marL="1540510">
              <a:lnSpc>
                <a:spcPct val="100000"/>
              </a:lnSpc>
              <a:spcBef>
                <a:spcPts val="2505"/>
              </a:spcBef>
              <a:tabLst>
                <a:tab pos="5220335" algn="l"/>
              </a:tabLst>
            </a:pPr>
            <a:r>
              <a:rPr dirty="0" sz="2600" spc="130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3513" sz="2775" spc="195" i="1">
                <a:solidFill>
                  <a:srgbClr val="23292D"/>
                </a:solidFill>
                <a:latin typeface="Times New Roman"/>
                <a:cs typeface="Times New Roman"/>
              </a:rPr>
              <a:t>t 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 </a:t>
            </a:r>
            <a:r>
              <a:rPr dirty="0" sz="2600" spc="90" i="1">
                <a:solidFill>
                  <a:srgbClr val="23292D"/>
                </a:solidFill>
                <a:latin typeface="Times New Roman"/>
                <a:cs typeface="Times New Roman"/>
              </a:rPr>
              <a:t>γv</a:t>
            </a:r>
            <a:r>
              <a:rPr dirty="0" baseline="-13513" sz="2775" spc="13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3513" sz="2775" spc="135">
                <a:solidFill>
                  <a:srgbClr val="23292D"/>
                </a:solidFill>
                <a:latin typeface="Lucida Sans Unicode"/>
                <a:cs typeface="Lucida Sans Unicode"/>
              </a:rPr>
              <a:t>−1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+</a:t>
            </a:r>
            <a:r>
              <a:rPr dirty="0" sz="2600" spc="-59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3513" sz="2775" spc="41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8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7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3513" sz="2775" spc="26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),	</a:t>
            </a:r>
            <a:r>
              <a:rPr dirty="0" sz="2600" spc="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3513" sz="2775" spc="7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3513" sz="2775" spc="75">
                <a:solidFill>
                  <a:srgbClr val="23292D"/>
                </a:solidFill>
                <a:latin typeface="Lucida Sans Unicode"/>
                <a:cs typeface="Lucida Sans Unicode"/>
              </a:rPr>
              <a:t>+1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3513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15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30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3513" sz="2775" spc="19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baseline="-13513" sz="2775">
              <a:latin typeface="Times New Roman"/>
              <a:cs typeface="Times New Roman"/>
            </a:endParaRPr>
          </a:p>
          <a:p>
            <a:pPr marL="577850">
              <a:lnSpc>
                <a:spcPct val="100000"/>
              </a:lnSpc>
              <a:spcBef>
                <a:spcPts val="2505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Time index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: </a:t>
            </a:r>
            <a:r>
              <a:rPr dirty="0" sz="2600" spc="225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5">
                <a:solidFill>
                  <a:srgbClr val="23292D"/>
                </a:solidFill>
                <a:latin typeface="Lucida Sans Unicode"/>
                <a:cs typeface="Lucida Sans Unicode"/>
              </a:rPr>
              <a:t>∈</a:t>
            </a:r>
            <a:r>
              <a:rPr dirty="0" sz="2600" spc="-5" b="1">
                <a:solidFill>
                  <a:srgbClr val="23292D"/>
                </a:solidFill>
                <a:latin typeface="함초롬바탕"/>
                <a:cs typeface="함초롬바탕"/>
              </a:rPr>
              <a:t>Z</a:t>
            </a:r>
            <a:r>
              <a:rPr dirty="0" baseline="27027" sz="2775" spc="-7">
                <a:solidFill>
                  <a:srgbClr val="23292D"/>
                </a:solidFill>
                <a:latin typeface="Lucida Sans Unicode"/>
                <a:cs typeface="Lucida Sans Unicode"/>
              </a:rPr>
              <a:t>+</a:t>
            </a:r>
            <a:r>
              <a:rPr dirty="0" sz="2150" spc="-5">
                <a:solidFill>
                  <a:srgbClr val="23292D"/>
                </a:solidFill>
                <a:latin typeface="Segoe UI"/>
                <a:cs typeface="Segoe UI"/>
              </a:rPr>
              <a:t>, </a:t>
            </a:r>
            <a:r>
              <a:rPr dirty="0" sz="2150" spc="-10">
                <a:solidFill>
                  <a:srgbClr val="23292D"/>
                </a:solidFill>
                <a:latin typeface="Segoe UI"/>
                <a:cs typeface="Segoe UI"/>
              </a:rPr>
              <a:t>Step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size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: </a:t>
            </a:r>
            <a:r>
              <a:rPr dirty="0" sz="2600" spc="275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3513" sz="2775" spc="412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315">
                <a:solidFill>
                  <a:srgbClr val="23292D"/>
                </a:solidFill>
                <a:latin typeface="Lucida Sans Unicode"/>
                <a:cs typeface="Lucida Sans Unicode"/>
              </a:rPr>
              <a:t>∈ </a:t>
            </a:r>
            <a:r>
              <a:rPr dirty="0" sz="2600" spc="70" b="1">
                <a:solidFill>
                  <a:srgbClr val="23292D"/>
                </a:solidFill>
                <a:latin typeface="함초롬바탕"/>
                <a:cs typeface="함초롬바탕"/>
              </a:rPr>
              <a:t>R</a:t>
            </a:r>
            <a:r>
              <a:rPr dirty="0" sz="2600" spc="70">
                <a:solidFill>
                  <a:srgbClr val="23292D"/>
                </a:solidFill>
                <a:latin typeface="Lucida Sans Unicode"/>
                <a:cs typeface="Lucida Sans Unicode"/>
              </a:rPr>
              <a:t>(0,</a:t>
            </a:r>
            <a:r>
              <a:rPr dirty="0" sz="2600" spc="-19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80">
                <a:solidFill>
                  <a:srgbClr val="23292D"/>
                </a:solidFill>
                <a:latin typeface="Lucida Sans Unicode"/>
                <a:cs typeface="Lucida Sans Unicode"/>
              </a:rPr>
              <a:t>1)</a:t>
            </a:r>
            <a:endParaRPr sz="2600">
              <a:latin typeface="Lucida Sans Unicode"/>
              <a:cs typeface="Lucida Sans Unicode"/>
            </a:endParaRPr>
          </a:p>
          <a:p>
            <a:pPr marL="25400" marR="490220" indent="552450">
              <a:lnSpc>
                <a:spcPts val="3979"/>
              </a:lnSpc>
              <a:spcBef>
                <a:spcPts val="145"/>
              </a:spcBef>
            </a:pP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Momentum 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Parameter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: </a:t>
            </a:r>
            <a:r>
              <a:rPr dirty="0" sz="2600" spc="335" i="1">
                <a:solidFill>
                  <a:srgbClr val="23292D"/>
                </a:solidFill>
                <a:latin typeface="Times New Roman"/>
                <a:cs typeface="Times New Roman"/>
              </a:rPr>
              <a:t>γ </a:t>
            </a:r>
            <a:r>
              <a:rPr dirty="0" sz="2600" spc="-315">
                <a:solidFill>
                  <a:srgbClr val="23292D"/>
                </a:solidFill>
                <a:latin typeface="Lucida Sans Unicode"/>
                <a:cs typeface="Lucida Sans Unicode"/>
              </a:rPr>
              <a:t>∈ </a:t>
            </a:r>
            <a:r>
              <a:rPr dirty="0" sz="2600" spc="70" b="1">
                <a:solidFill>
                  <a:srgbClr val="23292D"/>
                </a:solidFill>
                <a:latin typeface="함초롬바탕"/>
                <a:cs typeface="함초롬바탕"/>
              </a:rPr>
              <a:t>R</a:t>
            </a:r>
            <a:r>
              <a:rPr dirty="0" sz="2600" spc="70">
                <a:solidFill>
                  <a:srgbClr val="23292D"/>
                </a:solidFill>
                <a:latin typeface="Lucida Sans Unicode"/>
                <a:cs typeface="Lucida Sans Unicode"/>
              </a:rPr>
              <a:t>(0, </a:t>
            </a:r>
            <a:r>
              <a:rPr dirty="0" sz="2600" spc="-50">
                <a:solidFill>
                  <a:srgbClr val="23292D"/>
                </a:solidFill>
                <a:latin typeface="Lucida Sans Unicode"/>
                <a:cs typeface="Lucida Sans Unicode"/>
              </a:rPr>
              <a:t>1)</a:t>
            </a:r>
            <a:r>
              <a:rPr dirty="0" sz="2150" spc="-50">
                <a:solidFill>
                  <a:srgbClr val="23292D"/>
                </a:solidFill>
                <a:latin typeface="Segoe UI"/>
                <a:cs typeface="Segoe UI"/>
              </a:rPr>
              <a:t>,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typically</a:t>
            </a:r>
            <a:r>
              <a:rPr dirty="0" sz="2150" spc="-31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0.9  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Rewriting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(1),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we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get</a:t>
            </a:r>
            <a:endParaRPr sz="2150">
              <a:latin typeface="Segoe UI"/>
              <a:cs typeface="Segoe UI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4352925"/>
            <a:ext cx="95250" cy="9525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262062" y="4834667"/>
            <a:ext cx="7915275" cy="249301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R="471805">
              <a:lnSpc>
                <a:spcPct val="100000"/>
              </a:lnSpc>
              <a:spcBef>
                <a:spcPts val="130"/>
              </a:spcBef>
            </a:pPr>
            <a:r>
              <a:rPr dirty="0" sz="2600" spc="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7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75">
                <a:solidFill>
                  <a:srgbClr val="23292D"/>
                </a:solidFill>
                <a:latin typeface="Lucida Sans Unicode"/>
                <a:cs typeface="Lucida Sans Unicode"/>
              </a:rPr>
              <a:t>+1</a:t>
            </a:r>
            <a:r>
              <a:rPr dirty="0" baseline="-12012" sz="2775" spc="40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7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8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4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24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5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4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90" i="1">
                <a:solidFill>
                  <a:srgbClr val="23292D"/>
                </a:solidFill>
                <a:latin typeface="Times New Roman"/>
                <a:cs typeface="Times New Roman"/>
              </a:rPr>
              <a:t>γv</a:t>
            </a:r>
            <a:r>
              <a:rPr dirty="0" baseline="-12012" sz="2775" spc="13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3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endParaRPr baseline="-12012" sz="2775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00">
              <a:latin typeface="Lucida Sans Unicode"/>
              <a:cs typeface="Lucida Sans Unicode"/>
            </a:endParaRPr>
          </a:p>
          <a:p>
            <a:pPr marL="38100">
              <a:lnSpc>
                <a:spcPct val="100000"/>
              </a:lnSpc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Expanding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(2),</a:t>
            </a:r>
            <a:endParaRPr sz="2150">
              <a:latin typeface="Segoe UI"/>
              <a:cs typeface="Segoe UI"/>
            </a:endParaRPr>
          </a:p>
          <a:p>
            <a:pPr algn="r" marR="130175">
              <a:lnSpc>
                <a:spcPct val="100000"/>
              </a:lnSpc>
              <a:spcBef>
                <a:spcPts val="2145"/>
              </a:spcBef>
            </a:pPr>
            <a:r>
              <a:rPr dirty="0" sz="2600" spc="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7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75">
                <a:solidFill>
                  <a:srgbClr val="23292D"/>
                </a:solidFill>
                <a:latin typeface="Lucida Sans Unicode"/>
                <a:cs typeface="Lucida Sans Unicode"/>
              </a:rPr>
              <a:t>+1</a:t>
            </a:r>
            <a:r>
              <a:rPr dirty="0" baseline="-12012" sz="2775" spc="397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8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8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4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24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5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4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3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sz="2600" spc="-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0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00" i="1">
                <a:solidFill>
                  <a:srgbClr val="23292D"/>
                </a:solidFill>
                <a:latin typeface="Times New Roman"/>
                <a:cs typeface="Times New Roman"/>
              </a:rPr>
              <a:t>γv</a:t>
            </a:r>
            <a:r>
              <a:rPr dirty="0" baseline="-12012" sz="2775" spc="15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50">
                <a:solidFill>
                  <a:srgbClr val="23292D"/>
                </a:solidFill>
                <a:latin typeface="Lucida Sans Unicode"/>
                <a:cs typeface="Lucida Sans Unicode"/>
              </a:rPr>
              <a:t>−2</a:t>
            </a:r>
            <a:r>
              <a:rPr dirty="0" baseline="-12012" sz="2775" spc="1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+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35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20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202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13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13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29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229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4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29">
                <a:solidFill>
                  <a:srgbClr val="23292D"/>
                </a:solidFill>
                <a:latin typeface="Lucida Sans Unicode"/>
                <a:cs typeface="Lucida Sans Unicode"/>
              </a:rPr>
              <a:t>))</a:t>
            </a:r>
            <a:endParaRPr sz="2600">
              <a:latin typeface="Lucida Sans Unicode"/>
              <a:cs typeface="Lucida Sans Unicode"/>
            </a:endParaRPr>
          </a:p>
          <a:p>
            <a:pPr algn="r" marR="30480">
              <a:lnSpc>
                <a:spcPct val="100000"/>
              </a:lnSpc>
              <a:spcBef>
                <a:spcPts val="105"/>
              </a:spcBef>
            </a:pP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0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8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8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4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24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5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4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85" i="1">
                <a:solidFill>
                  <a:srgbClr val="23292D"/>
                </a:solidFill>
                <a:latin typeface="Times New Roman"/>
                <a:cs typeface="Times New Roman"/>
              </a:rPr>
              <a:t>γλ</a:t>
            </a:r>
            <a:r>
              <a:rPr dirty="0" baseline="-12012" sz="2775" spc="27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277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18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18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1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1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6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5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3033" sz="2775" spc="82">
                <a:solidFill>
                  <a:srgbClr val="23292D"/>
                </a:solidFill>
                <a:latin typeface="Lucida Sans Unicode"/>
                <a:cs typeface="Lucida Sans Unicode"/>
              </a:rPr>
              <a:t>2</a:t>
            </a:r>
            <a:r>
              <a:rPr dirty="0" sz="2600" spc="55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2012" sz="2775" spc="8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82">
                <a:solidFill>
                  <a:srgbClr val="23292D"/>
                </a:solidFill>
                <a:latin typeface="Lucida Sans Unicode"/>
                <a:cs typeface="Lucida Sans Unicode"/>
              </a:rPr>
              <a:t>−2</a:t>
            </a:r>
            <a:endParaRPr baseline="-12012" sz="2775">
              <a:latin typeface="Lucida Sans Unicode"/>
              <a:cs typeface="Lucida Sans Unicode"/>
            </a:endParaRPr>
          </a:p>
          <a:p>
            <a:pPr algn="ctr" marR="1929130">
              <a:lnSpc>
                <a:spcPct val="100000"/>
              </a:lnSpc>
              <a:spcBef>
                <a:spcPts val="30"/>
              </a:spcBef>
            </a:pPr>
            <a:r>
              <a:rPr dirty="0" sz="1850" spc="-5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1850" spc="-50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427319" y="4834667"/>
            <a:ext cx="45275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00" spc="17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-335">
                <a:solidFill>
                  <a:srgbClr val="23292D"/>
                </a:solidFill>
                <a:latin typeface="Lucida Sans Unicode"/>
                <a:cs typeface="Lucida Sans Unicode"/>
              </a:rPr>
              <a:t>2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5753100"/>
            <a:ext cx="95250" cy="9525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9480153" y="6930167"/>
            <a:ext cx="45275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00" spc="17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-335">
                <a:solidFill>
                  <a:srgbClr val="23292D"/>
                </a:solidFill>
                <a:latin typeface="Lucida Sans Unicode"/>
                <a:cs typeface="Lucida Sans Unicode"/>
              </a:rPr>
              <a:t>3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048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40"/>
              </a:spcBef>
            </a:pPr>
            <a:fld id="{81D60167-4931-47E6-BA6A-407CBD079E47}" type="slidenum">
              <a:rPr dirty="0"/>
              <a:t>1</a:t>
            </a:fld>
          </a:p>
        </p:txBody>
      </p:sp>
      <p:sp>
        <p:nvSpPr>
          <p:cNvPr id="13" name="object 13"/>
          <p:cNvSpPr txBox="1"/>
          <p:nvPr/>
        </p:nvSpPr>
        <p:spPr>
          <a:xfrm>
            <a:off x="2905224" y="7174778"/>
            <a:ext cx="4959985" cy="971550"/>
          </a:xfrm>
          <a:prstGeom prst="rect">
            <a:avLst/>
          </a:prstGeom>
        </p:spPr>
        <p:txBody>
          <a:bodyPr wrap="square" lIns="0" tIns="17208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355"/>
              </a:spcBef>
            </a:pP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0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3513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945">
                <a:solidFill>
                  <a:srgbClr val="23292D"/>
                </a:solidFill>
                <a:latin typeface="Arial"/>
                <a:cs typeface="Arial"/>
              </a:rPr>
              <a:t>∑</a:t>
            </a:r>
            <a:r>
              <a:rPr dirty="0" sz="2600" spc="-285">
                <a:solidFill>
                  <a:srgbClr val="23292D"/>
                </a:solidFill>
                <a:latin typeface="Arial"/>
                <a:cs typeface="Arial"/>
              </a:rPr>
              <a:t> </a:t>
            </a:r>
            <a:r>
              <a:rPr dirty="0" sz="2600" spc="240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1531" sz="2775" spc="359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2600" spc="24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3513" sz="2775" spc="35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3513" sz="2775" spc="359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baseline="-13513" sz="2775" spc="359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-13513" sz="2775" spc="-419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1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1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5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3513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3513" sz="2775" spc="22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baseline="-13513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-13513" sz="2775" spc="-41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1531" sz="2775" spc="23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3513" sz="2775" spc="232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endParaRPr baseline="-13513" sz="2775">
              <a:latin typeface="Lucida Sans Unicode"/>
              <a:cs typeface="Lucida Sans Unicode"/>
            </a:endParaRPr>
          </a:p>
          <a:p>
            <a:pPr marL="1131570">
              <a:lnSpc>
                <a:spcPct val="100000"/>
              </a:lnSpc>
              <a:spcBef>
                <a:spcPts val="855"/>
              </a:spcBef>
            </a:pPr>
            <a:r>
              <a:rPr dirty="0" sz="1850" spc="-3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1850" spc="-35">
                <a:solidFill>
                  <a:srgbClr val="23292D"/>
                </a:solidFill>
                <a:latin typeface="Lucida Sans Unicode"/>
                <a:cs typeface="Lucida Sans Unicode"/>
              </a:rPr>
              <a:t>=0</a:t>
            </a:r>
            <a:endParaRPr sz="185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87462" y="834167"/>
            <a:ext cx="680720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Set</a:t>
            </a:r>
            <a:r>
              <a:rPr dirty="0" sz="2150" spc="-7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600" spc="405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47726" y="834167"/>
            <a:ext cx="1888489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14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55" i="1">
                <a:solidFill>
                  <a:srgbClr val="23292D"/>
                </a:solidFill>
                <a:latin typeface="Times New Roman"/>
                <a:cs typeface="Times New Roman"/>
              </a:rPr>
              <a:t>α</a:t>
            </a:r>
            <a:r>
              <a:rPr dirty="0" sz="2600" spc="55">
                <a:solidFill>
                  <a:srgbClr val="23292D"/>
                </a:solidFill>
                <a:latin typeface="Lucida Sans Unicode"/>
                <a:cs typeface="Lucida Sans Unicode"/>
              </a:rPr>
              <a:t>(1</a:t>
            </a:r>
            <a:r>
              <a:rPr dirty="0" sz="2600" spc="-254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54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3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sz="2600" spc="2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54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430">
                <a:solidFill>
                  <a:srgbClr val="23292D"/>
                </a:solidFill>
                <a:latin typeface="Lucida Sans Unicode"/>
                <a:cs typeface="Lucida Sans Unicode"/>
              </a:rPr>
              <a:t>⋅</a:t>
            </a:r>
            <a:endParaRPr sz="2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76762" y="892175"/>
            <a:ext cx="711835" cy="3568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,</a:t>
            </a:r>
            <a:r>
              <a:rPr dirty="0" sz="2150" spc="-7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then</a:t>
            </a:r>
            <a:endParaRPr sz="2150">
              <a:latin typeface="Segoe UI"/>
              <a:cs typeface="Segoe U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6210300"/>
            <a:ext cx="95250" cy="9525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2770981" y="6911117"/>
            <a:ext cx="3106420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696595" algn="l"/>
                <a:tab pos="1415415" algn="l"/>
              </a:tabLst>
            </a:pPr>
            <a:r>
              <a:rPr dirty="0" sz="2600" spc="350" i="1">
                <a:solidFill>
                  <a:srgbClr val="23292D"/>
                </a:solidFill>
                <a:latin typeface="Times New Roman"/>
                <a:cs typeface="Times New Roman"/>
              </a:rPr>
              <a:t>x	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50" i="1">
                <a:solidFill>
                  <a:srgbClr val="23292D"/>
                </a:solidFill>
                <a:latin typeface="Times New Roman"/>
                <a:cs typeface="Times New Roman"/>
              </a:rPr>
              <a:t>x	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6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55" i="1">
                <a:solidFill>
                  <a:srgbClr val="23292D"/>
                </a:solidFill>
                <a:latin typeface="Times New Roman"/>
                <a:cs typeface="Times New Roman"/>
              </a:rPr>
              <a:t>α</a:t>
            </a:r>
            <a:r>
              <a:rPr dirty="0" sz="2600" spc="55">
                <a:solidFill>
                  <a:srgbClr val="23292D"/>
                </a:solidFill>
                <a:latin typeface="Lucida Sans Unicode"/>
                <a:cs typeface="Lucida Sans Unicode"/>
              </a:rPr>
              <a:t>(1</a:t>
            </a:r>
            <a:r>
              <a:rPr dirty="0" sz="2600" spc="-26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54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3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sz="2600" spc="26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51723" y="6911117"/>
            <a:ext cx="1581150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93395" algn="l"/>
                <a:tab pos="1437640" algn="l"/>
              </a:tabLst>
            </a:pPr>
            <a:r>
              <a:rPr dirty="0" sz="2600" spc="20">
                <a:solidFill>
                  <a:srgbClr val="23292D"/>
                </a:solidFill>
                <a:latin typeface="Arial Unicode MS"/>
                <a:cs typeface="Arial Unicode MS"/>
              </a:rPr>
              <a:t>E</a:t>
            </a:r>
            <a:r>
              <a:rPr dirty="0" sz="2600" spc="20">
                <a:solidFill>
                  <a:srgbClr val="23292D"/>
                </a:solidFill>
                <a:latin typeface="Arial Unicode MS"/>
                <a:cs typeface="Arial Unicode MS"/>
              </a:rPr>
              <a:t>	</a:t>
            </a:r>
            <a:r>
              <a:rPr dirty="0" sz="2600" spc="-13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56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7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3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i="1">
                <a:solidFill>
                  <a:srgbClr val="23292D"/>
                </a:solidFill>
                <a:latin typeface="Times New Roman"/>
                <a:cs typeface="Times New Roman"/>
              </a:rPr>
              <a:t>	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65803" y="6911117"/>
            <a:ext cx="45275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00" spc="17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-335">
                <a:solidFill>
                  <a:srgbClr val="23292D"/>
                </a:solidFill>
                <a:latin typeface="Lucida Sans Unicode"/>
                <a:cs typeface="Lucida Sans Unicode"/>
              </a:rPr>
              <a:t>5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8039100"/>
            <a:ext cx="95250" cy="9525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287462" y="7893050"/>
            <a:ext cx="9984740" cy="3568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It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means that </a:t>
            </a:r>
            <a:r>
              <a:rPr dirty="0" sz="2150" spc="45">
                <a:solidFill>
                  <a:srgbClr val="23292D"/>
                </a:solidFill>
                <a:latin typeface="Segoe UI"/>
                <a:cs typeface="Segoe UI"/>
              </a:rPr>
              <a:t>SGD </a:t>
            </a:r>
            <a:r>
              <a:rPr dirty="0" sz="2150" spc="60">
                <a:solidFill>
                  <a:srgbClr val="23292D"/>
                </a:solidFill>
                <a:latin typeface="Segoe UI"/>
                <a:cs typeface="Segoe UI"/>
              </a:rPr>
              <a:t>with </a:t>
            </a:r>
            <a:r>
              <a:rPr dirty="0" sz="2150" spc="45">
                <a:solidFill>
                  <a:srgbClr val="23292D"/>
                </a:solidFill>
                <a:latin typeface="Segoe UI"/>
                <a:cs typeface="Segoe UI"/>
              </a:rPr>
              <a:t>Momentumis </a:t>
            </a:r>
            <a:r>
              <a:rPr dirty="0" sz="2150" spc="50">
                <a:solidFill>
                  <a:srgbClr val="23292D"/>
                </a:solidFill>
                <a:latin typeface="Segoe UI"/>
                <a:cs typeface="Segoe UI"/>
              </a:rPr>
              <a:t>Exponentially </a:t>
            </a:r>
            <a:r>
              <a:rPr dirty="0" sz="2150" spc="40">
                <a:solidFill>
                  <a:srgbClr val="23292D"/>
                </a:solidFill>
                <a:latin typeface="Segoe UI"/>
                <a:cs typeface="Segoe UI"/>
              </a:rPr>
              <a:t>Weighted </a:t>
            </a:r>
            <a:r>
              <a:rPr dirty="0" sz="2150" spc="50">
                <a:solidFill>
                  <a:srgbClr val="23292D"/>
                </a:solidFill>
                <a:latin typeface="Segoe UI"/>
                <a:cs typeface="Segoe UI"/>
              </a:rPr>
              <a:t>Mean </a:t>
            </a:r>
            <a:r>
              <a:rPr dirty="0" sz="2150" spc="35">
                <a:solidFill>
                  <a:srgbClr val="23292D"/>
                </a:solidFill>
                <a:latin typeface="Segoe UI"/>
                <a:cs typeface="Segoe UI"/>
              </a:rPr>
              <a:t>of</a:t>
            </a:r>
            <a:r>
              <a:rPr dirty="0" sz="2150" spc="-26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40">
                <a:solidFill>
                  <a:srgbClr val="23292D"/>
                </a:solidFill>
                <a:latin typeface="Segoe UI"/>
                <a:cs typeface="Segoe UI"/>
              </a:rPr>
              <a:t>Gradient.</a:t>
            </a:r>
            <a:endParaRPr sz="2150">
              <a:latin typeface="Segoe UI"/>
              <a:cs typeface="Segoe U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42603" y="982091"/>
            <a:ext cx="41402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4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1850" spc="13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12492" y="810641"/>
            <a:ext cx="109855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5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87105" y="782066"/>
            <a:ext cx="594995" cy="573405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50800" marR="43180" indent="38100">
              <a:lnSpc>
                <a:spcPts val="2100"/>
              </a:lnSpc>
              <a:spcBef>
                <a:spcPts val="260"/>
              </a:spcBef>
            </a:pPr>
            <a:r>
              <a:rPr dirty="0" u="sng" sz="1850" spc="-25">
                <a:solidFill>
                  <a:srgbClr val="23292D"/>
                </a:solidFill>
                <a:uFill>
                  <a:solidFill>
                    <a:srgbClr val="23292D"/>
                  </a:solidFill>
                </a:uFill>
                <a:latin typeface="Lucida Sans Unicode"/>
                <a:cs typeface="Lucida Sans Unicode"/>
              </a:rPr>
              <a:t>1−</a:t>
            </a:r>
            <a:r>
              <a:rPr dirty="0" u="sng" sz="1850" spc="-25" i="1">
                <a:solidFill>
                  <a:srgbClr val="23292D"/>
                </a:solidFill>
                <a:uFill>
                  <a:solidFill>
                    <a:srgbClr val="23292D"/>
                  </a:solidFill>
                </a:uFill>
                <a:latin typeface="Times New Roman"/>
                <a:cs typeface="Times New Roman"/>
              </a:rPr>
              <a:t>γ </a:t>
            </a:r>
            <a:r>
              <a:rPr dirty="0" sz="1850" spc="-2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1850" spc="-254">
                <a:solidFill>
                  <a:srgbClr val="23292D"/>
                </a:solidFill>
                <a:latin typeface="Lucida Sans Unicode"/>
                <a:cs typeface="Lucida Sans Unicode"/>
              </a:rPr>
              <a:t>1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1850" spc="32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21367" sz="1950" spc="1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baseline="21367" sz="19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75358" y="1872392"/>
            <a:ext cx="332422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600" spc="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7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75">
                <a:solidFill>
                  <a:srgbClr val="23292D"/>
                </a:solidFill>
                <a:latin typeface="Lucida Sans Unicode"/>
                <a:cs typeface="Lucida Sans Unicode"/>
              </a:rPr>
              <a:t>+1</a:t>
            </a:r>
            <a:r>
              <a:rPr dirty="0" baseline="-12012" sz="2775" spc="382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0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55" i="1">
                <a:solidFill>
                  <a:srgbClr val="23292D"/>
                </a:solidFill>
                <a:latin typeface="Times New Roman"/>
                <a:cs typeface="Times New Roman"/>
              </a:rPr>
              <a:t>α</a:t>
            </a:r>
            <a:r>
              <a:rPr dirty="0" sz="2600" spc="55">
                <a:solidFill>
                  <a:srgbClr val="23292D"/>
                </a:solidFill>
                <a:latin typeface="Lucida Sans Unicode"/>
                <a:cs typeface="Lucida Sans Unicode"/>
              </a:rPr>
              <a:t>(1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10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1531" sz="2775" spc="4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31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430">
                <a:solidFill>
                  <a:srgbClr val="23292D"/>
                </a:solidFill>
                <a:latin typeface="Lucida Sans Unicode"/>
                <a:cs typeface="Lucida Sans Unicode"/>
              </a:rPr>
              <a:t>⋅</a:t>
            </a:r>
            <a:endParaRPr sz="26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01940" y="1872392"/>
            <a:ext cx="3274060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600" spc="1945">
                <a:solidFill>
                  <a:srgbClr val="23292D"/>
                </a:solidFill>
                <a:latin typeface="Arial"/>
                <a:cs typeface="Arial"/>
              </a:rPr>
              <a:t>∑</a:t>
            </a:r>
            <a:r>
              <a:rPr dirty="0" sz="2600" spc="-300">
                <a:solidFill>
                  <a:srgbClr val="23292D"/>
                </a:solidFill>
                <a:latin typeface="Arial"/>
                <a:cs typeface="Arial"/>
              </a:rPr>
              <a:t> </a:t>
            </a:r>
            <a:r>
              <a:rPr dirty="0" sz="2600" spc="310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1531" sz="2775" spc="46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31531" sz="2775" spc="-41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1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1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8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5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22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baseline="-12012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-12012" sz="2775" spc="-419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54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1531" sz="2775" spc="23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2012" sz="2775" spc="232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endParaRPr baseline="-12012" sz="2775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37683" y="2100992"/>
            <a:ext cx="92773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600" spc="-330">
                <a:solidFill>
                  <a:srgbClr val="23292D"/>
                </a:solidFill>
                <a:latin typeface="Lucida Sans Unicode"/>
                <a:cs typeface="Lucida Sans Unicode"/>
              </a:rPr>
              <a:t>1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2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1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22522" sz="2775" spc="47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baseline="22522" sz="2775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076825" y="2133599"/>
            <a:ext cx="866775" cy="9525"/>
          </a:xfrm>
          <a:custGeom>
            <a:avLst/>
            <a:gdLst/>
            <a:ahLst/>
            <a:cxnLst/>
            <a:rect l="l" t="t" r="r" b="b"/>
            <a:pathLst>
              <a:path w="866775" h="9525">
                <a:moveTo>
                  <a:pt x="866775" y="0"/>
                </a:moveTo>
                <a:lnTo>
                  <a:pt x="0" y="0"/>
                </a:lnTo>
                <a:lnTo>
                  <a:pt x="0" y="9525"/>
                </a:lnTo>
                <a:lnTo>
                  <a:pt x="866775" y="9525"/>
                </a:lnTo>
                <a:lnTo>
                  <a:pt x="866775" y="0"/>
                </a:lnTo>
                <a:close/>
              </a:path>
            </a:pathLst>
          </a:custGeom>
          <a:solidFill>
            <a:srgbClr val="23292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113684" y="1643792"/>
            <a:ext cx="77406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00" spc="-330">
                <a:solidFill>
                  <a:srgbClr val="23292D"/>
                </a:solidFill>
                <a:latin typeface="Lucida Sans Unicode"/>
                <a:cs typeface="Lucida Sans Unicode"/>
              </a:rPr>
              <a:t>1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3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54725" y="2372741"/>
            <a:ext cx="45339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90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1850" spc="-250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77049" y="1553591"/>
            <a:ext cx="40894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4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1850" spc="-250">
                <a:solidFill>
                  <a:srgbClr val="23292D"/>
                </a:solidFill>
                <a:latin typeface="Lucida Sans Unicode"/>
                <a:cs typeface="Lucida Sans Unicode"/>
              </a:rPr>
              <a:t>1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59372" y="2901092"/>
            <a:ext cx="319722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1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55" i="1">
                <a:solidFill>
                  <a:srgbClr val="23292D"/>
                </a:solidFill>
                <a:latin typeface="Times New Roman"/>
                <a:cs typeface="Times New Roman"/>
              </a:rPr>
              <a:t>α</a:t>
            </a:r>
            <a:r>
              <a:rPr dirty="0" sz="2600" spc="55">
                <a:solidFill>
                  <a:srgbClr val="23292D"/>
                </a:solidFill>
                <a:latin typeface="Lucida Sans Unicode"/>
                <a:cs typeface="Lucida Sans Unicode"/>
              </a:rPr>
              <a:t>(1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10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1531" sz="2775" spc="4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31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430">
                <a:solidFill>
                  <a:srgbClr val="23292D"/>
                </a:solidFill>
                <a:latin typeface="Lucida Sans Unicode"/>
                <a:cs typeface="Lucida Sans Unicode"/>
              </a:rPr>
              <a:t>⋅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945">
                <a:solidFill>
                  <a:srgbClr val="23292D"/>
                </a:solidFill>
                <a:latin typeface="Arial"/>
                <a:cs typeface="Arial"/>
              </a:rPr>
              <a:t>∑</a:t>
            </a:r>
            <a:endParaRPr sz="2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06281" y="2901092"/>
            <a:ext cx="2397760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600" spc="21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1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8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5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22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baseline="-12012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-12012" sz="2775" spc="-427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54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6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1531" sz="2775" spc="23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2012" sz="2775" spc="232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endParaRPr baseline="-12012" sz="2775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50283" y="3401440"/>
            <a:ext cx="453390" cy="525780"/>
          </a:xfrm>
          <a:prstGeom prst="rect">
            <a:avLst/>
          </a:prstGeom>
        </p:spPr>
        <p:txBody>
          <a:bodyPr wrap="square" lIns="0" tIns="74295" rIns="0" bIns="0" rtlCol="0" vert="horz">
            <a:spAutoFit/>
          </a:bodyPr>
          <a:lstStyle/>
          <a:p>
            <a:pPr marL="34925" marR="5080" indent="-22860">
              <a:lnSpc>
                <a:spcPct val="77700"/>
              </a:lnSpc>
              <a:spcBef>
                <a:spcPts val="585"/>
              </a:spcBef>
            </a:pPr>
            <a:r>
              <a:rPr dirty="0" sz="1850" spc="190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1850" spc="-170">
                <a:solidFill>
                  <a:srgbClr val="23292D"/>
                </a:solidFill>
                <a:latin typeface="Lucida Sans Unicode"/>
                <a:cs typeface="Lucida Sans Unicode"/>
              </a:rPr>
              <a:t>0  </a:t>
            </a:r>
            <a:r>
              <a:rPr dirty="0" sz="1850" spc="-5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1850" spc="-50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21882" y="2582291"/>
            <a:ext cx="109855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5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16029" y="3382390"/>
            <a:ext cx="569595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sz="1850" spc="35">
                <a:solidFill>
                  <a:srgbClr val="23292D"/>
                </a:solidFill>
                <a:latin typeface="Lucida Sans Unicode"/>
                <a:cs typeface="Lucida Sans Unicode"/>
              </a:rPr>
              <a:t>1−</a:t>
            </a:r>
            <a:r>
              <a:rPr dirty="0" sz="1850" spc="3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21367" sz="1950" spc="5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baseline="21367" sz="19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79975" y="3115691"/>
            <a:ext cx="44577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sng" sz="1850" spc="-254">
                <a:solidFill>
                  <a:srgbClr val="23292D"/>
                </a:solidFill>
                <a:uFill>
                  <a:solidFill>
                    <a:srgbClr val="23292D"/>
                  </a:solidFill>
                </a:uFill>
                <a:latin typeface="Lucida Sans Unicode"/>
                <a:cs typeface="Lucida Sans Unicode"/>
              </a:rPr>
              <a:t>1</a:t>
            </a:r>
            <a:r>
              <a:rPr dirty="0" u="sng" sz="1850" spc="-45">
                <a:solidFill>
                  <a:srgbClr val="23292D"/>
                </a:solidFill>
                <a:uFill>
                  <a:solidFill>
                    <a:srgbClr val="23292D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dirty="0" sz="1850" spc="22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610225" y="3162299"/>
            <a:ext cx="590550" cy="19050"/>
          </a:xfrm>
          <a:custGeom>
            <a:avLst/>
            <a:gdLst/>
            <a:ahLst/>
            <a:cxnLst/>
            <a:rect l="l" t="t" r="r" b="b"/>
            <a:pathLst>
              <a:path w="590550" h="19050">
                <a:moveTo>
                  <a:pt x="590550" y="0"/>
                </a:moveTo>
                <a:lnTo>
                  <a:pt x="0" y="0"/>
                </a:lnTo>
                <a:lnTo>
                  <a:pt x="0" y="9525"/>
                </a:lnTo>
                <a:lnTo>
                  <a:pt x="0" y="19050"/>
                </a:lnTo>
                <a:lnTo>
                  <a:pt x="590550" y="19050"/>
                </a:lnTo>
                <a:lnTo>
                  <a:pt x="590550" y="9525"/>
                </a:lnTo>
                <a:lnTo>
                  <a:pt x="590550" y="0"/>
                </a:lnTo>
                <a:close/>
              </a:path>
            </a:pathLst>
          </a:custGeom>
          <a:solidFill>
            <a:srgbClr val="23292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5702200" y="2558192"/>
            <a:ext cx="389890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baseline="-19230" sz="3900" spc="46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sz="1850" spc="310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59372" y="3939317"/>
            <a:ext cx="319722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1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55" i="1">
                <a:solidFill>
                  <a:srgbClr val="23292D"/>
                </a:solidFill>
                <a:latin typeface="Times New Roman"/>
                <a:cs typeface="Times New Roman"/>
              </a:rPr>
              <a:t>α</a:t>
            </a:r>
            <a:r>
              <a:rPr dirty="0" sz="2600" spc="55">
                <a:solidFill>
                  <a:srgbClr val="23292D"/>
                </a:solidFill>
                <a:latin typeface="Lucida Sans Unicode"/>
                <a:cs typeface="Lucida Sans Unicode"/>
              </a:rPr>
              <a:t>(1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10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1531" sz="2775" spc="4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31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430">
                <a:solidFill>
                  <a:srgbClr val="23292D"/>
                </a:solidFill>
                <a:latin typeface="Lucida Sans Unicode"/>
                <a:cs typeface="Lucida Sans Unicode"/>
              </a:rPr>
              <a:t>⋅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945">
                <a:solidFill>
                  <a:srgbClr val="23292D"/>
                </a:solidFill>
                <a:latin typeface="Arial"/>
                <a:cs typeface="Arial"/>
              </a:rPr>
              <a:t>∑</a:t>
            </a:r>
            <a:endParaRPr sz="2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050283" y="4439665"/>
            <a:ext cx="45339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90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1850" spc="-250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54414" y="4392040"/>
            <a:ext cx="45339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90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1850" spc="-250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575994" y="4053617"/>
            <a:ext cx="1243330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baseline="-22435" sz="3900" spc="262">
                <a:solidFill>
                  <a:srgbClr val="23292D"/>
                </a:solidFill>
                <a:latin typeface="Lucida Sans Unicode"/>
                <a:cs typeface="Lucida Sans Unicode"/>
              </a:rPr>
              <a:t>∑</a:t>
            </a:r>
            <a:r>
              <a:rPr dirty="0" sz="1850" spc="17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1850" spc="17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1850" spc="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baseline="-22435" sz="3900" spc="46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-9009" sz="2775" spc="46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endParaRPr baseline="-9009" sz="2775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610225" y="4200524"/>
            <a:ext cx="1190625" cy="9525"/>
          </a:xfrm>
          <a:custGeom>
            <a:avLst/>
            <a:gdLst/>
            <a:ahLst/>
            <a:cxnLst/>
            <a:rect l="l" t="t" r="r" b="b"/>
            <a:pathLst>
              <a:path w="1190625" h="9525">
                <a:moveTo>
                  <a:pt x="1190625" y="0"/>
                </a:moveTo>
                <a:lnTo>
                  <a:pt x="0" y="0"/>
                </a:lnTo>
                <a:lnTo>
                  <a:pt x="0" y="9525"/>
                </a:lnTo>
                <a:lnTo>
                  <a:pt x="1190625" y="9525"/>
                </a:lnTo>
                <a:lnTo>
                  <a:pt x="1190625" y="0"/>
                </a:lnTo>
                <a:close/>
              </a:path>
            </a:pathLst>
          </a:custGeom>
          <a:solidFill>
            <a:srgbClr val="23292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6806951" y="3939317"/>
            <a:ext cx="2397760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600" spc="21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1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8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5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22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baseline="-12012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-12012" sz="2775" spc="-427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54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6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1531" sz="2775" spc="23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2012" sz="2775" spc="232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endParaRPr baseline="-12012" sz="2775">
              <a:latin typeface="Lucida Sans Unicode"/>
              <a:cs typeface="Lucida Sans Unicode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048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40"/>
              </a:spcBef>
            </a:pPr>
            <a:fld id="{81D60167-4931-47E6-BA6A-407CBD079E47}" type="slidenum">
              <a:rPr dirty="0"/>
              <a:t>1</a:t>
            </a:fld>
          </a:p>
        </p:txBody>
      </p:sp>
      <p:sp>
        <p:nvSpPr>
          <p:cNvPr id="35" name="object 35"/>
          <p:cNvSpPr txBox="1"/>
          <p:nvPr/>
        </p:nvSpPr>
        <p:spPr>
          <a:xfrm>
            <a:off x="6002535" y="3596417"/>
            <a:ext cx="389890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baseline="-19230" sz="3900" spc="46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sz="1850" spc="310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359372" y="4977542"/>
            <a:ext cx="5909310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0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7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55" i="1">
                <a:solidFill>
                  <a:srgbClr val="23292D"/>
                </a:solidFill>
                <a:latin typeface="Times New Roman"/>
                <a:cs typeface="Times New Roman"/>
              </a:rPr>
              <a:t>α</a:t>
            </a:r>
            <a:r>
              <a:rPr dirty="0" sz="2600" spc="55">
                <a:solidFill>
                  <a:srgbClr val="23292D"/>
                </a:solidFill>
                <a:latin typeface="Lucida Sans Unicode"/>
                <a:cs typeface="Lucida Sans Unicode"/>
              </a:rPr>
              <a:t>(1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10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3033" sz="2775" spc="4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31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430">
                <a:solidFill>
                  <a:srgbClr val="23292D"/>
                </a:solidFill>
                <a:latin typeface="Lucida Sans Unicode"/>
                <a:cs typeface="Lucida Sans Unicode"/>
              </a:rPr>
              <a:t>⋅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945">
                <a:solidFill>
                  <a:srgbClr val="23292D"/>
                </a:solidFill>
                <a:latin typeface="Arial"/>
                <a:cs typeface="Arial"/>
              </a:rPr>
              <a:t>∑</a:t>
            </a:r>
            <a:r>
              <a:rPr dirty="0" sz="2600" spc="-285">
                <a:solidFill>
                  <a:srgbClr val="23292D"/>
                </a:solidFill>
                <a:latin typeface="Arial"/>
                <a:cs typeface="Arial"/>
              </a:rPr>
              <a:t> </a:t>
            </a:r>
            <a:r>
              <a:rPr dirty="0" sz="2600" spc="160" i="1">
                <a:solidFill>
                  <a:srgbClr val="23292D"/>
                </a:solidFill>
                <a:latin typeface="Times New Roman"/>
                <a:cs typeface="Times New Roman"/>
              </a:rPr>
              <a:t>β</a:t>
            </a:r>
            <a:r>
              <a:rPr dirty="0" baseline="-12012" sz="2775" spc="240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-12012" sz="2775" spc="-419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1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1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5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22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baseline="-12012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-12012" sz="2775" spc="-41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3033" sz="2775" spc="23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2012" sz="2775" spc="232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endParaRPr baseline="-12012" sz="2775">
              <a:latin typeface="Lucida Sans Unicode"/>
              <a:cs typeface="Lucida Sans Unicode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635900" y="4977542"/>
            <a:ext cx="187769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600" spc="295">
                <a:solidFill>
                  <a:srgbClr val="23292D"/>
                </a:solidFill>
                <a:latin typeface="Arial Unicode MS"/>
                <a:cs typeface="Arial Unicode MS"/>
              </a:rPr>
              <a:t>∵ </a:t>
            </a:r>
            <a:r>
              <a:rPr dirty="0" sz="2600" spc="1945">
                <a:solidFill>
                  <a:srgbClr val="23292D"/>
                </a:solidFill>
                <a:latin typeface="Arial"/>
                <a:cs typeface="Arial"/>
              </a:rPr>
              <a:t>∑</a:t>
            </a:r>
            <a:r>
              <a:rPr dirty="0" sz="2600" spc="-434">
                <a:solidFill>
                  <a:srgbClr val="23292D"/>
                </a:solidFill>
                <a:latin typeface="Arial"/>
                <a:cs typeface="Arial"/>
              </a:rPr>
              <a:t> </a:t>
            </a:r>
            <a:r>
              <a:rPr dirty="0" sz="2600" spc="160" i="1">
                <a:solidFill>
                  <a:srgbClr val="23292D"/>
                </a:solidFill>
                <a:latin typeface="Times New Roman"/>
                <a:cs typeface="Times New Roman"/>
              </a:rPr>
              <a:t>β</a:t>
            </a:r>
            <a:r>
              <a:rPr dirty="0" baseline="-12012" sz="2775" spc="240" i="1">
                <a:solidFill>
                  <a:srgbClr val="23292D"/>
                </a:solidFill>
                <a:latin typeface="Times New Roman"/>
                <a:cs typeface="Times New Roman"/>
              </a:rPr>
              <a:t>k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 </a:t>
            </a:r>
            <a:r>
              <a:rPr dirty="0" sz="2600" spc="-330">
                <a:solidFill>
                  <a:srgbClr val="23292D"/>
                </a:solidFill>
                <a:latin typeface="Lucida Sans Unicode"/>
                <a:cs typeface="Lucida Sans Unicode"/>
              </a:rPr>
              <a:t>1</a:t>
            </a:r>
            <a:endParaRPr sz="26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050283" y="5477890"/>
            <a:ext cx="45339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90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1850" spc="-250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072608" y="4658740"/>
            <a:ext cx="40894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4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1850" spc="-250">
                <a:solidFill>
                  <a:srgbClr val="23292D"/>
                </a:solidFill>
                <a:latin typeface="Lucida Sans Unicode"/>
                <a:cs typeface="Lucida Sans Unicode"/>
              </a:rPr>
              <a:t>1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004200" y="5477890"/>
            <a:ext cx="45339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90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1850" spc="-250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026525" y="4658740"/>
            <a:ext cx="40894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4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1850" spc="-250">
                <a:solidFill>
                  <a:srgbClr val="23292D"/>
                </a:solidFill>
                <a:latin typeface="Lucida Sans Unicode"/>
                <a:cs typeface="Lucida Sans Unicode"/>
              </a:rPr>
              <a:t>1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62076" y="7059041"/>
            <a:ext cx="114681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049020" algn="l"/>
              </a:tabLst>
            </a:pPr>
            <a:r>
              <a:rPr dirty="0" sz="1850" spc="14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+</a:t>
            </a:r>
            <a:r>
              <a:rPr dirty="0" sz="1850" spc="-250">
                <a:solidFill>
                  <a:srgbClr val="23292D"/>
                </a:solidFill>
                <a:latin typeface="Lucida Sans Unicode"/>
                <a:cs typeface="Lucida Sans Unicode"/>
              </a:rPr>
              <a:t>1</a:t>
            </a:r>
            <a:r>
              <a:rPr dirty="0" sz="1850">
                <a:solidFill>
                  <a:srgbClr val="23292D"/>
                </a:solidFill>
                <a:latin typeface="Lucida Sans Unicode"/>
                <a:cs typeface="Lucida Sans Unicode"/>
              </a:rPr>
              <a:t>	</a:t>
            </a:r>
            <a:r>
              <a:rPr dirty="0" sz="1850" spc="15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620593" y="6878066"/>
            <a:ext cx="109855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5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074519" y="7059041"/>
            <a:ext cx="158115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20" i="1">
                <a:solidFill>
                  <a:srgbClr val="23292D"/>
                </a:solidFill>
                <a:latin typeface="Times New Roman"/>
                <a:cs typeface="Times New Roman"/>
              </a:rPr>
              <a:t>β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206827" y="7164006"/>
            <a:ext cx="113030" cy="22606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300" spc="10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131496" y="7059041"/>
            <a:ext cx="14732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3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407275" y="7025417"/>
            <a:ext cx="137160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00" spc="-95">
                <a:solidFill>
                  <a:srgbClr val="23292D"/>
                </a:solidFill>
                <a:latin typeface="Lucida Sans Unicode"/>
                <a:cs typeface="Lucida Sans Unicode"/>
              </a:rPr>
              <a:t>∣</a:t>
            </a:r>
            <a:endParaRPr sz="2600">
              <a:latin typeface="Lucida Sans Unicode"/>
              <a:cs typeface="Lucida Sans Unicode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407275" y="7244492"/>
            <a:ext cx="565150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baseline="3205" sz="3900" spc="-142">
                <a:solidFill>
                  <a:srgbClr val="23292D"/>
                </a:solidFill>
                <a:latin typeface="Lucida Sans Unicode"/>
                <a:cs typeface="Lucida Sans Unicode"/>
              </a:rPr>
              <a:t>∣</a:t>
            </a:r>
            <a:r>
              <a:rPr dirty="0" sz="1850" spc="190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1850" spc="-250">
                <a:solidFill>
                  <a:srgbClr val="23292D"/>
                </a:solidFill>
                <a:latin typeface="Lucida Sans Unicode"/>
                <a:cs typeface="Lucida Sans Unicode"/>
              </a:rPr>
              <a:t>1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249362" y="5864396"/>
            <a:ext cx="6417310" cy="1111250"/>
          </a:xfrm>
          <a:prstGeom prst="rect">
            <a:avLst/>
          </a:prstGeom>
        </p:spPr>
        <p:txBody>
          <a:bodyPr wrap="square" lIns="0" tIns="15811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245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Setting </a:t>
            </a:r>
            <a:r>
              <a:rPr dirty="0" sz="2600" spc="-70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2012" sz="2775" spc="-104">
                <a:solidFill>
                  <a:srgbClr val="23292D"/>
                </a:solidFill>
                <a:latin typeface="Lucida Sans Unicode"/>
                <a:cs typeface="Lucida Sans Unicode"/>
              </a:rPr>
              <a:t>0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 </a:t>
            </a:r>
            <a:r>
              <a:rPr dirty="0" sz="2600" spc="-165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r>
              <a:rPr dirty="0" sz="2150" spc="-165">
                <a:solidFill>
                  <a:srgbClr val="23292D"/>
                </a:solidFill>
                <a:latin typeface="Segoe UI"/>
                <a:cs typeface="Segoe UI"/>
              </a:rPr>
              <a:t>,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we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get the following</a:t>
            </a:r>
            <a:r>
              <a:rPr dirty="0" sz="2150" spc="-114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equation</a:t>
            </a:r>
            <a:endParaRPr sz="2150">
              <a:latin typeface="Segoe UI"/>
              <a:cs typeface="Segoe UI"/>
            </a:endParaRPr>
          </a:p>
          <a:p>
            <a:pPr algn="r" marR="43180">
              <a:lnSpc>
                <a:spcPct val="100000"/>
              </a:lnSpc>
              <a:spcBef>
                <a:spcPts val="1155"/>
              </a:spcBef>
            </a:pPr>
            <a:r>
              <a:rPr dirty="0" baseline="-12820" sz="3900" spc="37">
                <a:solidFill>
                  <a:srgbClr val="23292D"/>
                </a:solidFill>
                <a:latin typeface="Lucida Sans Unicode"/>
                <a:cs typeface="Lucida Sans Unicode"/>
              </a:rPr>
              <a:t>∣</a:t>
            </a:r>
            <a:r>
              <a:rPr dirty="0" sz="1850" spc="2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sz="18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012" y="733107"/>
            <a:ext cx="9982200" cy="904240"/>
          </a:xfrm>
          <a:prstGeom prst="rect"/>
        </p:spPr>
        <p:txBody>
          <a:bodyPr wrap="square" lIns="0" tIns="6985" rIns="0" bIns="0" rtlCol="0" vert="horz">
            <a:spAutoFit/>
          </a:bodyPr>
          <a:lstStyle/>
          <a:p>
            <a:pPr marL="12700" marR="5080">
              <a:lnSpc>
                <a:spcPts val="3529"/>
              </a:lnSpc>
              <a:spcBef>
                <a:spcPts val="55"/>
              </a:spcBef>
            </a:pPr>
            <a:r>
              <a:rPr dirty="0" sz="2800" spc="45" b="0">
                <a:solidFill>
                  <a:srgbClr val="23292D"/>
                </a:solidFill>
                <a:latin typeface="Segoe UI"/>
                <a:cs typeface="Segoe UI"/>
              </a:rPr>
              <a:t>Correspondence </a:t>
            </a:r>
            <a:r>
              <a:rPr dirty="0" sz="2800" spc="55" b="0">
                <a:solidFill>
                  <a:srgbClr val="23292D"/>
                </a:solidFill>
                <a:latin typeface="Segoe UI"/>
                <a:cs typeface="Segoe UI"/>
              </a:rPr>
              <a:t>between SGD </a:t>
            </a:r>
            <a:r>
              <a:rPr dirty="0" sz="2800" spc="75" b="0">
                <a:solidFill>
                  <a:srgbClr val="23292D"/>
                </a:solidFill>
                <a:latin typeface="Segoe UI"/>
                <a:cs typeface="Segoe UI"/>
              </a:rPr>
              <a:t>with </a:t>
            </a:r>
            <a:r>
              <a:rPr dirty="0" sz="2800" spc="65" b="0">
                <a:solidFill>
                  <a:srgbClr val="23292D"/>
                </a:solidFill>
                <a:latin typeface="Segoe UI"/>
                <a:cs typeface="Segoe UI"/>
              </a:rPr>
              <a:t>Moment </a:t>
            </a:r>
            <a:r>
              <a:rPr dirty="0" sz="2800" spc="55" b="0">
                <a:solidFill>
                  <a:srgbClr val="23292D"/>
                </a:solidFill>
                <a:latin typeface="Segoe UI"/>
                <a:cs typeface="Segoe UI"/>
              </a:rPr>
              <a:t>and</a:t>
            </a:r>
            <a:r>
              <a:rPr dirty="0" sz="2800" spc="-225" b="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800" spc="50" b="0">
                <a:solidFill>
                  <a:srgbClr val="23292D"/>
                </a:solidFill>
                <a:latin typeface="Segoe UI"/>
                <a:cs typeface="Segoe UI"/>
              </a:rPr>
              <a:t>Conjugated  </a:t>
            </a:r>
            <a:r>
              <a:rPr dirty="0" sz="2800" spc="55" b="0">
                <a:solidFill>
                  <a:srgbClr val="23292D"/>
                </a:solidFill>
                <a:latin typeface="Segoe UI"/>
                <a:cs typeface="Segoe UI"/>
              </a:rPr>
              <a:t>Gradient</a:t>
            </a:r>
            <a:endParaRPr sz="2800">
              <a:latin typeface="Segoe UI"/>
              <a:cs typeface="Segoe U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2057400"/>
            <a:ext cx="95250" cy="9525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3457575"/>
            <a:ext cx="95250" cy="9525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5437" y="3862387"/>
            <a:ext cx="104775" cy="10477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5437" y="4367212"/>
            <a:ext cx="104775" cy="10477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274762" y="1911350"/>
            <a:ext cx="9311640" cy="26835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25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Conjugated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Gradient</a:t>
            </a:r>
            <a:r>
              <a:rPr dirty="0" sz="2150" spc="10">
                <a:solidFill>
                  <a:srgbClr val="23292D"/>
                </a:solidFill>
                <a:latin typeface="맑은 고딕"/>
                <a:cs typeface="맑은 고딕"/>
              </a:rPr>
              <a:t>를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간단히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하면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다음과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5">
                <a:solidFill>
                  <a:srgbClr val="23292D"/>
                </a:solidFill>
                <a:latin typeface="맑은 고딕"/>
                <a:cs typeface="맑은 고딕"/>
              </a:rPr>
              <a:t>같다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.</a:t>
            </a:r>
            <a:endParaRPr sz="2150">
              <a:latin typeface="Segoe UI"/>
              <a:cs typeface="Segoe UI"/>
            </a:endParaRPr>
          </a:p>
          <a:p>
            <a:pPr marL="1464945">
              <a:lnSpc>
                <a:spcPct val="100000"/>
              </a:lnSpc>
              <a:spcBef>
                <a:spcPts val="2370"/>
              </a:spcBef>
              <a:tabLst>
                <a:tab pos="4274820" algn="l"/>
                <a:tab pos="8299450" algn="l"/>
              </a:tabLst>
            </a:pPr>
            <a:r>
              <a:rPr dirty="0" sz="2600" spc="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7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75">
                <a:solidFill>
                  <a:srgbClr val="23292D"/>
                </a:solidFill>
                <a:latin typeface="Lucida Sans Unicode"/>
                <a:cs typeface="Lucida Sans Unicode"/>
              </a:rPr>
              <a:t>+1 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-337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15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32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15" i="1">
                <a:solidFill>
                  <a:srgbClr val="23292D"/>
                </a:solidFill>
                <a:latin typeface="Times New Roman"/>
                <a:cs typeface="Times New Roman"/>
              </a:rPr>
              <a:t>h</a:t>
            </a:r>
            <a:r>
              <a:rPr dirty="0" baseline="-12012" sz="2775" spc="32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15">
                <a:solidFill>
                  <a:srgbClr val="23292D"/>
                </a:solidFill>
                <a:latin typeface="Lucida Sans Unicode"/>
                <a:cs typeface="Lucida Sans Unicode"/>
              </a:rPr>
              <a:t>,	</a:t>
            </a:r>
            <a:r>
              <a:rPr dirty="0" sz="2600" spc="15" i="1">
                <a:solidFill>
                  <a:srgbClr val="23292D"/>
                </a:solidFill>
                <a:latin typeface="Times New Roman"/>
                <a:cs typeface="Times New Roman"/>
              </a:rPr>
              <a:t>h</a:t>
            </a:r>
            <a:r>
              <a:rPr dirty="0" baseline="-12012" sz="2775" spc="2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22">
                <a:solidFill>
                  <a:srgbClr val="23292D"/>
                </a:solidFill>
                <a:latin typeface="Lucida Sans Unicode"/>
                <a:cs typeface="Lucida Sans Unicode"/>
              </a:rPr>
              <a:t>+1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 </a:t>
            </a:r>
            <a:r>
              <a:rPr dirty="0" sz="2600" spc="21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15" i="1">
                <a:solidFill>
                  <a:srgbClr val="23292D"/>
                </a:solidFill>
                <a:latin typeface="Times New Roman"/>
                <a:cs typeface="Times New Roman"/>
              </a:rPr>
              <a:t>f </a:t>
            </a:r>
            <a:r>
              <a:rPr dirty="0" sz="2600" spc="24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24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5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4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61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+</a:t>
            </a:r>
            <a:r>
              <a:rPr dirty="0" sz="2600" spc="-23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00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12012" sz="2775" spc="30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00" i="1">
                <a:solidFill>
                  <a:srgbClr val="23292D"/>
                </a:solidFill>
                <a:latin typeface="Times New Roman"/>
                <a:cs typeface="Times New Roman"/>
              </a:rPr>
              <a:t>h</a:t>
            </a:r>
            <a:r>
              <a:rPr dirty="0" baseline="-12012" sz="2775" spc="300" i="1">
                <a:solidFill>
                  <a:srgbClr val="23292D"/>
                </a:solidFill>
                <a:latin typeface="Times New Roman"/>
                <a:cs typeface="Times New Roman"/>
              </a:rPr>
              <a:t>t	</a:t>
            </a:r>
            <a:r>
              <a:rPr dirty="0" sz="2600" spc="5">
                <a:solidFill>
                  <a:srgbClr val="23292D"/>
                </a:solidFill>
                <a:latin typeface="Lucida Sans Unicode"/>
                <a:cs typeface="Lucida Sans Unicode"/>
              </a:rPr>
              <a:t>(6)</a:t>
            </a:r>
            <a:endParaRPr sz="26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00">
              <a:latin typeface="Lucida Sans Unicode"/>
              <a:cs typeface="Lucida Sans Unicode"/>
            </a:endParaRPr>
          </a:p>
          <a:p>
            <a:pPr marL="25400">
              <a:lnSpc>
                <a:spcPct val="100000"/>
              </a:lnSpc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The difference from the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SGD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with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moment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is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the time index differnce of</a:t>
            </a:r>
            <a:r>
              <a:rPr dirty="0" sz="2150" spc="-6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one</a:t>
            </a:r>
            <a:endParaRPr sz="2150">
              <a:latin typeface="Segoe UI"/>
              <a:cs typeface="Segoe UI"/>
            </a:endParaRPr>
          </a:p>
          <a:p>
            <a:pPr marL="577850">
              <a:lnSpc>
                <a:spcPct val="100000"/>
              </a:lnSpc>
              <a:spcBef>
                <a:spcPts val="195"/>
              </a:spcBef>
            </a:pPr>
            <a:r>
              <a:rPr dirty="0" sz="2600" spc="130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2012" sz="2775" spc="195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is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a function of </a:t>
            </a:r>
            <a:r>
              <a:rPr dirty="0" sz="2600" spc="21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1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26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4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24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5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4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  <a:p>
            <a:pPr marL="577850">
              <a:lnSpc>
                <a:spcPct val="100000"/>
              </a:lnSpc>
              <a:spcBef>
                <a:spcPts val="855"/>
              </a:spcBef>
            </a:pPr>
            <a:r>
              <a:rPr dirty="0" sz="2600" spc="180" i="1">
                <a:solidFill>
                  <a:srgbClr val="23292D"/>
                </a:solidFill>
                <a:latin typeface="Times New Roman"/>
                <a:cs typeface="Times New Roman"/>
              </a:rPr>
              <a:t>h</a:t>
            </a:r>
            <a:r>
              <a:rPr dirty="0" baseline="-12012" sz="2775" spc="270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is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a function of </a:t>
            </a:r>
            <a:r>
              <a:rPr dirty="0" sz="2600" spc="21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1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1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1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1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6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4876800"/>
            <a:ext cx="95250" cy="95250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5419873" y="4887340"/>
            <a:ext cx="27305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dirty="0" sz="1850" spc="19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820" sz="1950" spc="284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baseline="-12820" sz="19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57825" y="4933949"/>
            <a:ext cx="209550" cy="19050"/>
          </a:xfrm>
          <a:custGeom>
            <a:avLst/>
            <a:gdLst/>
            <a:ahLst/>
            <a:cxnLst/>
            <a:rect l="l" t="t" r="r" b="b"/>
            <a:pathLst>
              <a:path w="209550" h="19050">
                <a:moveTo>
                  <a:pt x="209550" y="0"/>
                </a:moveTo>
                <a:lnTo>
                  <a:pt x="0" y="0"/>
                </a:lnTo>
                <a:lnTo>
                  <a:pt x="0" y="9525"/>
                </a:lnTo>
                <a:lnTo>
                  <a:pt x="0" y="19050"/>
                </a:lnTo>
                <a:lnTo>
                  <a:pt x="209550" y="19050"/>
                </a:lnTo>
                <a:lnTo>
                  <a:pt x="209550" y="9525"/>
                </a:lnTo>
                <a:lnTo>
                  <a:pt x="209550" y="0"/>
                </a:lnTo>
                <a:close/>
              </a:path>
            </a:pathLst>
          </a:custGeom>
          <a:solidFill>
            <a:srgbClr val="23292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262062" y="4672742"/>
            <a:ext cx="951674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Assume that </a:t>
            </a:r>
            <a:r>
              <a:rPr dirty="0" sz="2600" spc="240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-13513" sz="2775" spc="359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 </a:t>
            </a:r>
            <a:r>
              <a:rPr dirty="0" sz="2600" spc="250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13513" sz="2775" spc="37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5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3513" sz="2775" spc="375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(i.e. </a:t>
            </a:r>
            <a:r>
              <a:rPr dirty="0" sz="2600" spc="160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13513" sz="2775" spc="240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 </a:t>
            </a:r>
            <a:r>
              <a:rPr dirty="0" baseline="33033" sz="2775" spc="247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8461" sz="1950" spc="247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9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150" spc="90">
                <a:solidFill>
                  <a:srgbClr val="23292D"/>
                </a:solidFill>
                <a:latin typeface="Segoe UI"/>
                <a:cs typeface="Segoe UI"/>
              </a:rPr>
              <a:t>,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we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get the following equation from</a:t>
            </a:r>
            <a:r>
              <a:rPr dirty="0" sz="2150" spc="56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(6):</a:t>
            </a:r>
            <a:endParaRPr sz="2150">
              <a:latin typeface="Segoe UI"/>
              <a:cs typeface="Segoe U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048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40"/>
              </a:spcBef>
            </a:pPr>
            <a:fld id="{81D60167-4931-47E6-BA6A-407CBD079E47}" type="slidenum">
              <a:rPr dirty="0"/>
              <a:t>1</a:t>
            </a:fld>
          </a:p>
        </p:txBody>
      </p:sp>
      <p:sp>
        <p:nvSpPr>
          <p:cNvPr id="12" name="object 12"/>
          <p:cNvSpPr txBox="1"/>
          <p:nvPr/>
        </p:nvSpPr>
        <p:spPr>
          <a:xfrm>
            <a:off x="2000696" y="5387117"/>
            <a:ext cx="8722995" cy="27406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30"/>
              </a:spcBef>
            </a:pPr>
            <a:r>
              <a:rPr dirty="0" sz="2600" spc="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7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75">
                <a:solidFill>
                  <a:srgbClr val="23292D"/>
                </a:solidFill>
                <a:latin typeface="Lucida Sans Unicode"/>
                <a:cs typeface="Lucida Sans Unicode"/>
              </a:rPr>
              <a:t>+1</a:t>
            </a:r>
            <a:r>
              <a:rPr dirty="0" baseline="-12012" sz="2775" spc="397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7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75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57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00">
                <a:solidFill>
                  <a:srgbClr val="23292D"/>
                </a:solidFill>
                <a:latin typeface="Lucida Sans Unicode"/>
                <a:cs typeface="Lucida Sans Unicode"/>
              </a:rPr>
              <a:t>(∇</a:t>
            </a:r>
            <a:r>
              <a:rPr dirty="0" sz="2600" spc="20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1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1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6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+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55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12012" sz="2775" spc="8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82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55" i="1">
                <a:solidFill>
                  <a:srgbClr val="23292D"/>
                </a:solidFill>
                <a:latin typeface="Times New Roman"/>
                <a:cs typeface="Times New Roman"/>
              </a:rPr>
              <a:t>h</a:t>
            </a:r>
            <a:r>
              <a:rPr dirty="0" baseline="-12012" sz="2775" spc="8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82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5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  <a:p>
            <a:pPr marL="760095">
              <a:lnSpc>
                <a:spcPct val="100000"/>
              </a:lnSpc>
              <a:spcBef>
                <a:spcPts val="30"/>
              </a:spcBef>
            </a:pP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1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59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8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1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1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6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54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9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13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90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12012" sz="2775" spc="13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3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90" i="1">
                <a:solidFill>
                  <a:srgbClr val="23292D"/>
                </a:solidFill>
                <a:latin typeface="Times New Roman"/>
                <a:cs typeface="Times New Roman"/>
              </a:rPr>
              <a:t>h</a:t>
            </a:r>
            <a:r>
              <a:rPr dirty="0" baseline="-12012" sz="2775" spc="13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3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endParaRPr baseline="-12012" sz="2775">
              <a:latin typeface="Lucida Sans Unicode"/>
              <a:cs typeface="Lucida Sans Unicode"/>
            </a:endParaRPr>
          </a:p>
          <a:p>
            <a:pPr marL="760095">
              <a:lnSpc>
                <a:spcPct val="100000"/>
              </a:lnSpc>
              <a:spcBef>
                <a:spcPts val="30"/>
              </a:spcBef>
            </a:pP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7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3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8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1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1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6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14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17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114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12012" sz="2775" spc="17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72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baseline="-12012" sz="2775" spc="-22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00">
                <a:solidFill>
                  <a:srgbClr val="23292D"/>
                </a:solidFill>
                <a:latin typeface="Lucida Sans Unicode"/>
                <a:cs typeface="Lucida Sans Unicode"/>
              </a:rPr>
              <a:t>(∇</a:t>
            </a:r>
            <a:r>
              <a:rPr dirty="0" sz="2600" spc="20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1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1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65">
                <a:solidFill>
                  <a:srgbClr val="23292D"/>
                </a:solidFill>
                <a:latin typeface="Lucida Sans Unicode"/>
                <a:cs typeface="Lucida Sans Unicode"/>
              </a:rPr>
              <a:t>−2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+</a:t>
            </a:r>
            <a:r>
              <a:rPr dirty="0" sz="2600" spc="-23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55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12012" sz="2775" spc="8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82">
                <a:solidFill>
                  <a:srgbClr val="23292D"/>
                </a:solidFill>
                <a:latin typeface="Lucida Sans Unicode"/>
                <a:cs typeface="Lucida Sans Unicode"/>
              </a:rPr>
              <a:t>−2</a:t>
            </a:r>
            <a:r>
              <a:rPr dirty="0" sz="2600" spc="55" i="1">
                <a:solidFill>
                  <a:srgbClr val="23292D"/>
                </a:solidFill>
                <a:latin typeface="Times New Roman"/>
                <a:cs typeface="Times New Roman"/>
              </a:rPr>
              <a:t>h</a:t>
            </a:r>
            <a:r>
              <a:rPr dirty="0" baseline="-12012" sz="2775" spc="8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82">
                <a:solidFill>
                  <a:srgbClr val="23292D"/>
                </a:solidFill>
                <a:latin typeface="Lucida Sans Unicode"/>
                <a:cs typeface="Lucida Sans Unicode"/>
              </a:rPr>
              <a:t>−2</a:t>
            </a:r>
            <a:r>
              <a:rPr dirty="0" sz="2600" spc="5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  <a:p>
            <a:pPr marL="760095">
              <a:lnSpc>
                <a:spcPct val="100000"/>
              </a:lnSpc>
              <a:spcBef>
                <a:spcPts val="30"/>
              </a:spcBef>
            </a:pP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8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8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1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1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6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23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12012" sz="2775" spc="23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232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15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1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1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65">
                <a:solidFill>
                  <a:srgbClr val="23292D"/>
                </a:solidFill>
                <a:latin typeface="Lucida Sans Unicode"/>
                <a:cs typeface="Lucida Sans Unicode"/>
              </a:rPr>
              <a:t>−2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3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85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12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85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12012" sz="2775" spc="12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27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85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12012" sz="2775" spc="12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27">
                <a:solidFill>
                  <a:srgbClr val="23292D"/>
                </a:solidFill>
                <a:latin typeface="Lucida Sans Unicode"/>
                <a:cs typeface="Lucida Sans Unicode"/>
              </a:rPr>
              <a:t>−2</a:t>
            </a:r>
            <a:r>
              <a:rPr dirty="0" baseline="-12012" sz="2775" spc="1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430">
                <a:solidFill>
                  <a:srgbClr val="23292D"/>
                </a:solidFill>
                <a:latin typeface="Lucida Sans Unicode"/>
                <a:cs typeface="Lucida Sans Unicode"/>
              </a:rPr>
              <a:t>⋅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5" i="1">
                <a:solidFill>
                  <a:srgbClr val="23292D"/>
                </a:solidFill>
                <a:latin typeface="Times New Roman"/>
                <a:cs typeface="Times New Roman"/>
              </a:rPr>
              <a:t>h</a:t>
            </a:r>
            <a:r>
              <a:rPr dirty="0" baseline="-12012" sz="2775" spc="2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22">
                <a:solidFill>
                  <a:srgbClr val="23292D"/>
                </a:solidFill>
                <a:latin typeface="Lucida Sans Unicode"/>
                <a:cs typeface="Lucida Sans Unicode"/>
              </a:rPr>
              <a:t>−2</a:t>
            </a:r>
            <a:endParaRPr baseline="-12012" sz="2775">
              <a:latin typeface="Lucida Sans Unicode"/>
              <a:cs typeface="Lucida Sans Unicode"/>
            </a:endParaRPr>
          </a:p>
          <a:p>
            <a:pPr algn="ctr" marL="28575">
              <a:lnSpc>
                <a:spcPct val="100000"/>
              </a:lnSpc>
              <a:spcBef>
                <a:spcPts val="105"/>
              </a:spcBef>
              <a:tabLst>
                <a:tab pos="516890" algn="l"/>
                <a:tab pos="3966210" algn="l"/>
              </a:tabLst>
            </a:pPr>
            <a:r>
              <a:rPr dirty="0" sz="1850" spc="150" i="1">
                <a:solidFill>
                  <a:srgbClr val="23292D"/>
                </a:solidFill>
                <a:latin typeface="Times New Roman"/>
                <a:cs typeface="Times New Roman"/>
              </a:rPr>
              <a:t>t	</a:t>
            </a:r>
            <a:r>
              <a:rPr dirty="0" sz="1850" spc="135" i="1">
                <a:solidFill>
                  <a:srgbClr val="23292D"/>
                </a:solidFill>
                <a:latin typeface="Times New Roman"/>
                <a:cs typeface="Times New Roman"/>
              </a:rPr>
              <a:t>k	</a:t>
            </a:r>
            <a:r>
              <a:rPr dirty="0" sz="1850" spc="15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sz="1850">
              <a:latin typeface="Times New Roman"/>
              <a:cs typeface="Times New Roman"/>
            </a:endParaRPr>
          </a:p>
          <a:p>
            <a:pPr algn="ctr" marL="64769">
              <a:lnSpc>
                <a:spcPct val="100000"/>
              </a:lnSpc>
              <a:spcBef>
                <a:spcPts val="330"/>
              </a:spcBef>
            </a:pP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0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8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75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57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945">
                <a:solidFill>
                  <a:srgbClr val="23292D"/>
                </a:solidFill>
                <a:latin typeface="Arial"/>
                <a:cs typeface="Arial"/>
              </a:rPr>
              <a:t>∑</a:t>
            </a:r>
            <a:r>
              <a:rPr dirty="0" sz="2600" spc="-285">
                <a:solidFill>
                  <a:srgbClr val="23292D"/>
                </a:solidFill>
                <a:latin typeface="Arial"/>
                <a:cs typeface="Arial"/>
              </a:rPr>
              <a:t> </a:t>
            </a:r>
            <a:r>
              <a:rPr dirty="0" sz="2600" spc="1220">
                <a:solidFill>
                  <a:srgbClr val="23292D"/>
                </a:solidFill>
                <a:latin typeface="Arial"/>
                <a:cs typeface="Arial"/>
              </a:rPr>
              <a:t>∏</a:t>
            </a:r>
            <a:r>
              <a:rPr dirty="0" sz="2600" spc="-285">
                <a:solidFill>
                  <a:srgbClr val="23292D"/>
                </a:solidFill>
                <a:latin typeface="Arial"/>
                <a:cs typeface="Arial"/>
              </a:rPr>
              <a:t> </a:t>
            </a:r>
            <a:r>
              <a:rPr dirty="0" sz="2600" spc="110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12012" sz="2775" spc="16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6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baseline="-12012" sz="2775" spc="165" i="1">
                <a:solidFill>
                  <a:srgbClr val="23292D"/>
                </a:solidFill>
                <a:latin typeface="Times New Roman"/>
                <a:cs typeface="Times New Roman"/>
              </a:rPr>
              <a:t>j</a:t>
            </a:r>
            <a:r>
              <a:rPr dirty="0" baseline="-12012" sz="2775" spc="165">
                <a:solidFill>
                  <a:srgbClr val="23292D"/>
                </a:solidFill>
                <a:latin typeface="Lucida Sans Unicode"/>
                <a:cs typeface="Lucida Sans Unicode"/>
              </a:rPr>
              <a:t>+1</a:t>
            </a:r>
            <a:r>
              <a:rPr dirty="0" sz="2600" spc="11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11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5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22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baseline="-12012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-12012" sz="2775" spc="-41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75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6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220">
                <a:solidFill>
                  <a:srgbClr val="23292D"/>
                </a:solidFill>
                <a:latin typeface="Arial"/>
                <a:cs typeface="Arial"/>
              </a:rPr>
              <a:t>∏</a:t>
            </a:r>
            <a:r>
              <a:rPr dirty="0" sz="2600" spc="-280">
                <a:solidFill>
                  <a:srgbClr val="23292D"/>
                </a:solidFill>
                <a:latin typeface="Arial"/>
                <a:cs typeface="Arial"/>
              </a:rPr>
              <a:t> </a:t>
            </a:r>
            <a:r>
              <a:rPr dirty="0" sz="2600" spc="25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12012" sz="2775" spc="3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7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baseline="-12012" sz="2775" spc="37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-12012" sz="2775" spc="37">
                <a:solidFill>
                  <a:srgbClr val="23292D"/>
                </a:solidFill>
                <a:latin typeface="Lucida Sans Unicode"/>
                <a:cs typeface="Lucida Sans Unicode"/>
              </a:rPr>
              <a:t>+1</a:t>
            </a:r>
            <a:r>
              <a:rPr dirty="0" baseline="-12012" sz="2775" spc="202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430">
                <a:solidFill>
                  <a:srgbClr val="23292D"/>
                </a:solidFill>
                <a:latin typeface="Lucida Sans Unicode"/>
                <a:cs typeface="Lucida Sans Unicode"/>
              </a:rPr>
              <a:t>⋅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 i="1">
                <a:solidFill>
                  <a:srgbClr val="23292D"/>
                </a:solidFill>
                <a:latin typeface="Times New Roman"/>
                <a:cs typeface="Times New Roman"/>
              </a:rPr>
              <a:t>h</a:t>
            </a:r>
            <a:r>
              <a:rPr dirty="0" baseline="-12012" sz="2775" spc="-30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endParaRPr baseline="-12012" sz="2775">
              <a:latin typeface="Lucida Sans Unicode"/>
              <a:cs typeface="Lucida Sans Unicode"/>
            </a:endParaRPr>
          </a:p>
          <a:p>
            <a:pPr algn="ctr" marL="28575">
              <a:lnSpc>
                <a:spcPct val="100000"/>
              </a:lnSpc>
              <a:spcBef>
                <a:spcPts val="780"/>
              </a:spcBef>
              <a:tabLst>
                <a:tab pos="3966210" algn="l"/>
              </a:tabLst>
            </a:pPr>
            <a:r>
              <a:rPr dirty="0" sz="1850" spc="-3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1850" spc="-35">
                <a:solidFill>
                  <a:srgbClr val="23292D"/>
                </a:solidFill>
                <a:latin typeface="Lucida Sans Unicode"/>
                <a:cs typeface="Lucida Sans Unicode"/>
              </a:rPr>
              <a:t>=1</a:t>
            </a:r>
            <a:r>
              <a:rPr dirty="0" sz="1850" spc="1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1850" spc="15" i="1">
                <a:solidFill>
                  <a:srgbClr val="23292D"/>
                </a:solidFill>
                <a:latin typeface="Times New Roman"/>
                <a:cs typeface="Times New Roman"/>
              </a:rPr>
              <a:t>j</a:t>
            </a:r>
            <a:r>
              <a:rPr dirty="0" sz="1850" spc="15">
                <a:solidFill>
                  <a:srgbClr val="23292D"/>
                </a:solidFill>
                <a:latin typeface="Lucida Sans Unicode"/>
                <a:cs typeface="Lucida Sans Unicode"/>
              </a:rPr>
              <a:t>=1	</a:t>
            </a:r>
            <a:r>
              <a:rPr dirty="0" sz="1850" spc="-3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1850" spc="-35">
                <a:solidFill>
                  <a:srgbClr val="23292D"/>
                </a:solidFill>
                <a:latin typeface="Lucida Sans Unicode"/>
                <a:cs typeface="Lucida Sans Unicode"/>
              </a:rPr>
              <a:t>=1</a:t>
            </a:r>
            <a:endParaRPr sz="185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1057275"/>
            <a:ext cx="95250" cy="9525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287462" y="911225"/>
            <a:ext cx="3936365" cy="3568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For the Fletcher 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Reeves</a:t>
            </a:r>
            <a:r>
              <a:rPr dirty="0" sz="2150" spc="-6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method,</a:t>
            </a:r>
            <a:endParaRPr sz="2150">
              <a:latin typeface="Segoe UI"/>
              <a:cs typeface="Segoe U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7607" y="1767617"/>
            <a:ext cx="97980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baseline="7478" sz="3900" spc="7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sz="1850" spc="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1850" spc="5">
                <a:solidFill>
                  <a:srgbClr val="23292D"/>
                </a:solidFill>
                <a:latin typeface="Lucida Sans Unicode"/>
                <a:cs typeface="Lucida Sans Unicode"/>
              </a:rPr>
              <a:t>+1</a:t>
            </a:r>
            <a:r>
              <a:rPr dirty="0" sz="1850" spc="204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baseline="7478" sz="3900" spc="-3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endParaRPr baseline="7478" sz="3900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75860" y="1719992"/>
            <a:ext cx="45275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00" spc="17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-335">
                <a:solidFill>
                  <a:srgbClr val="23292D"/>
                </a:solidFill>
                <a:latin typeface="Lucida Sans Unicode"/>
                <a:cs typeface="Lucida Sans Unicode"/>
              </a:rPr>
              <a:t>8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2828925"/>
            <a:ext cx="95250" cy="9525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262062" y="2624867"/>
            <a:ext cx="6553834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Therefore,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if </a:t>
            </a:r>
            <a:r>
              <a:rPr dirty="0" sz="2600" spc="120">
                <a:solidFill>
                  <a:srgbClr val="23292D"/>
                </a:solidFill>
                <a:latin typeface="Arial Unicode MS"/>
                <a:cs typeface="Arial Unicode MS"/>
              </a:rPr>
              <a:t>E</a:t>
            </a:r>
            <a:r>
              <a:rPr dirty="0" baseline="-12012" sz="2775" spc="179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120">
                <a:solidFill>
                  <a:srgbClr val="23292D"/>
                </a:solidFill>
                <a:latin typeface="Lucida Sans Unicode"/>
                <a:cs typeface="Lucida Sans Unicode"/>
              </a:rPr>
              <a:t>∥∇</a:t>
            </a:r>
            <a:r>
              <a:rPr dirty="0" sz="2600" spc="12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5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2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7">
                <a:solidFill>
                  <a:srgbClr val="23292D"/>
                </a:solidFill>
                <a:latin typeface="Lucida Sans Unicode"/>
                <a:cs typeface="Lucida Sans Unicode"/>
              </a:rPr>
              <a:t>+1</a:t>
            </a:r>
            <a:r>
              <a:rPr dirty="0" sz="2600" spc="25">
                <a:solidFill>
                  <a:srgbClr val="23292D"/>
                </a:solidFill>
                <a:latin typeface="Lucida Sans Unicode"/>
                <a:cs typeface="Lucida Sans Unicode"/>
              </a:rPr>
              <a:t>)∥</a:t>
            </a:r>
            <a:r>
              <a:rPr dirty="0" baseline="28528" sz="2775" spc="37">
                <a:solidFill>
                  <a:srgbClr val="23292D"/>
                </a:solidFill>
                <a:latin typeface="Lucida Sans Unicode"/>
                <a:cs typeface="Lucida Sans Unicode"/>
              </a:rPr>
              <a:t>2</a:t>
            </a:r>
            <a:r>
              <a:rPr dirty="0" baseline="28528" sz="2775" spc="412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3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sz="2600" spc="7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30">
                <a:solidFill>
                  <a:srgbClr val="23292D"/>
                </a:solidFill>
                <a:latin typeface="Lucida Sans Unicode"/>
                <a:cs typeface="Lucida Sans Unicode"/>
              </a:rPr>
              <a:t>⋅</a:t>
            </a:r>
            <a:r>
              <a:rPr dirty="0" sz="2600" spc="30">
                <a:solidFill>
                  <a:srgbClr val="23292D"/>
                </a:solidFill>
                <a:latin typeface="Arial Unicode MS"/>
                <a:cs typeface="Arial Unicode MS"/>
              </a:rPr>
              <a:t>E</a:t>
            </a:r>
            <a:r>
              <a:rPr dirty="0" baseline="-12012" sz="2775" spc="44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30">
                <a:solidFill>
                  <a:srgbClr val="23292D"/>
                </a:solidFill>
                <a:latin typeface="Lucida Sans Unicode"/>
                <a:cs typeface="Lucida Sans Unicode"/>
              </a:rPr>
              <a:t>∥∇</a:t>
            </a:r>
            <a:r>
              <a:rPr dirty="0" sz="2600" spc="3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8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8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12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80">
                <a:solidFill>
                  <a:srgbClr val="23292D"/>
                </a:solidFill>
                <a:latin typeface="Lucida Sans Unicode"/>
                <a:cs typeface="Lucida Sans Unicode"/>
              </a:rPr>
              <a:t>)∥</a:t>
            </a:r>
            <a:r>
              <a:rPr dirty="0" baseline="28528" sz="2775" spc="120">
                <a:solidFill>
                  <a:srgbClr val="23292D"/>
                </a:solidFill>
                <a:latin typeface="Lucida Sans Unicode"/>
                <a:cs typeface="Lucida Sans Unicode"/>
              </a:rPr>
              <a:t>2</a:t>
            </a:r>
            <a:r>
              <a:rPr dirty="0" sz="2600" spc="80">
                <a:solidFill>
                  <a:srgbClr val="23292D"/>
                </a:solidFill>
                <a:latin typeface="Lucida Sans Unicode"/>
                <a:cs typeface="Lucida Sans Unicode"/>
              </a:rPr>
              <a:t>,</a:t>
            </a:r>
            <a:endParaRPr sz="26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06010" y="2624867"/>
            <a:ext cx="235902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2600" spc="-310">
                <a:solidFill>
                  <a:srgbClr val="23292D"/>
                </a:solidFill>
                <a:latin typeface="Lucida Sans Unicode"/>
                <a:cs typeface="Lucida Sans Unicode"/>
              </a:rPr>
              <a:t>∀</a:t>
            </a:r>
            <a:r>
              <a:rPr dirty="0" sz="2600" spc="-310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&gt; </a:t>
            </a:r>
            <a:r>
              <a:rPr dirty="0" sz="2600" spc="-150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r>
              <a:rPr dirty="0" sz="2150" spc="-150">
                <a:solidFill>
                  <a:srgbClr val="23292D"/>
                </a:solidFill>
                <a:latin typeface="Segoe UI"/>
                <a:cs typeface="Segoe UI"/>
              </a:rPr>
              <a:t>,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we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can</a:t>
            </a:r>
            <a:r>
              <a:rPr dirty="0" sz="2150" spc="3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set</a:t>
            </a:r>
            <a:endParaRPr sz="2150">
              <a:latin typeface="Segoe UI"/>
              <a:cs typeface="Segoe U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19339" y="2939192"/>
            <a:ext cx="240347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baseline="-21367" sz="3900" spc="75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40540" sz="2775" spc="7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40540" sz="2775" spc="7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baseline="-40540" sz="2775" spc="75" i="1">
                <a:solidFill>
                  <a:srgbClr val="23292D"/>
                </a:solidFill>
                <a:latin typeface="Times New Roman"/>
                <a:cs typeface="Times New Roman"/>
              </a:rPr>
              <a:t>j</a:t>
            </a:r>
            <a:r>
              <a:rPr dirty="0" baseline="-40540" sz="2775" spc="75">
                <a:solidFill>
                  <a:srgbClr val="23292D"/>
                </a:solidFill>
                <a:latin typeface="Lucida Sans Unicode"/>
                <a:cs typeface="Lucida Sans Unicode"/>
              </a:rPr>
              <a:t>+1 </a:t>
            </a:r>
            <a:r>
              <a:rPr dirty="0" baseline="-21367" sz="3900" spc="-30">
                <a:solidFill>
                  <a:srgbClr val="23292D"/>
                </a:solidFill>
                <a:latin typeface="Lucida Sans Unicode"/>
                <a:cs typeface="Lucida Sans Unicode"/>
              </a:rPr>
              <a:t>= </a:t>
            </a:r>
            <a:r>
              <a:rPr dirty="0" baseline="-21367" sz="3900" spc="120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sz="1850" spc="8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1850" spc="8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1850" spc="80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1850" spc="80">
                <a:solidFill>
                  <a:srgbClr val="23292D"/>
                </a:solidFill>
                <a:latin typeface="Lucida Sans Unicode"/>
                <a:cs typeface="Lucida Sans Unicode"/>
              </a:rPr>
              <a:t>+1</a:t>
            </a:r>
            <a:r>
              <a:rPr dirty="0" sz="1850" spc="25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baseline="-25839" sz="3225" spc="7">
                <a:solidFill>
                  <a:srgbClr val="23292D"/>
                </a:solidFill>
                <a:latin typeface="Segoe UI"/>
                <a:cs typeface="Segoe UI"/>
              </a:rPr>
              <a:t>.</a:t>
            </a:r>
            <a:endParaRPr baseline="-25839" sz="3225">
              <a:latin typeface="Segoe UI"/>
              <a:cs typeface="Segoe U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5437" y="3719512"/>
            <a:ext cx="104775" cy="104775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249362" y="3578225"/>
            <a:ext cx="10241280" cy="4652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603250">
              <a:lnSpc>
                <a:spcPct val="100000"/>
              </a:lnSpc>
              <a:spcBef>
                <a:spcPts val="125"/>
              </a:spcBef>
            </a:pP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It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implies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that</a:t>
            </a:r>
            <a:endParaRPr sz="2150">
              <a:latin typeface="Segoe UI"/>
              <a:cs typeface="Segoe UI"/>
            </a:endParaRPr>
          </a:p>
          <a:p>
            <a:pPr algn="ctr" marR="2928620">
              <a:lnSpc>
                <a:spcPct val="100000"/>
              </a:lnSpc>
              <a:spcBef>
                <a:spcPts val="1995"/>
              </a:spcBef>
            </a:pPr>
            <a:r>
              <a:rPr dirty="0" sz="1850" spc="15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sz="1850">
              <a:latin typeface="Times New Roman"/>
              <a:cs typeface="Times New Roman"/>
            </a:endParaRPr>
          </a:p>
          <a:p>
            <a:pPr algn="ctr" marL="1905">
              <a:lnSpc>
                <a:spcPct val="100000"/>
              </a:lnSpc>
              <a:spcBef>
                <a:spcPts val="330"/>
              </a:spcBef>
              <a:tabLst>
                <a:tab pos="7174230" algn="l"/>
              </a:tabLst>
            </a:pPr>
            <a:r>
              <a:rPr dirty="0" sz="2600" spc="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7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75">
                <a:solidFill>
                  <a:srgbClr val="23292D"/>
                </a:solidFill>
                <a:latin typeface="Lucida Sans Unicode"/>
                <a:cs typeface="Lucida Sans Unicode"/>
              </a:rPr>
              <a:t>+1</a:t>
            </a:r>
            <a:r>
              <a:rPr dirty="0" baseline="-12012" sz="2775" spc="419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9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9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3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75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6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945">
                <a:solidFill>
                  <a:srgbClr val="23292D"/>
                </a:solidFill>
                <a:latin typeface="Arial"/>
                <a:cs typeface="Arial"/>
              </a:rPr>
              <a:t>∑</a:t>
            </a:r>
            <a:r>
              <a:rPr dirty="0" sz="2600" spc="-280">
                <a:solidFill>
                  <a:srgbClr val="23292D"/>
                </a:solidFill>
                <a:latin typeface="Arial"/>
                <a:cs typeface="Arial"/>
              </a:rPr>
              <a:t> 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3033" sz="2775" spc="232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33033" sz="2775" spc="232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15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5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1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22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baseline="-12012" sz="2775" spc="22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-12012" sz="2775" spc="-41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3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3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25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8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32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3033" sz="2775" spc="48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33033" sz="2775" spc="39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430">
                <a:solidFill>
                  <a:srgbClr val="23292D"/>
                </a:solidFill>
                <a:latin typeface="Lucida Sans Unicode"/>
                <a:cs typeface="Lucida Sans Unicode"/>
              </a:rPr>
              <a:t>⋅</a:t>
            </a:r>
            <a:r>
              <a:rPr dirty="0" sz="2600" spc="-23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 i="1">
                <a:solidFill>
                  <a:srgbClr val="23292D"/>
                </a:solidFill>
                <a:latin typeface="Times New Roman"/>
                <a:cs typeface="Times New Roman"/>
              </a:rPr>
              <a:t>h</a:t>
            </a:r>
            <a:r>
              <a:rPr dirty="0" baseline="-12012" sz="2775" spc="-30">
                <a:solidFill>
                  <a:srgbClr val="23292D"/>
                </a:solidFill>
                <a:latin typeface="Lucida Sans Unicode"/>
                <a:cs typeface="Lucida Sans Unicode"/>
              </a:rPr>
              <a:t>0	</a:t>
            </a:r>
            <a:r>
              <a:rPr dirty="0" sz="2600" spc="5">
                <a:solidFill>
                  <a:srgbClr val="23292D"/>
                </a:solidFill>
                <a:latin typeface="Lucida Sans Unicode"/>
                <a:cs typeface="Lucida Sans Unicode"/>
              </a:rPr>
              <a:t>(9)</a:t>
            </a:r>
            <a:endParaRPr sz="2600">
              <a:latin typeface="Lucida Sans Unicode"/>
              <a:cs typeface="Lucida Sans Unicode"/>
            </a:endParaRPr>
          </a:p>
          <a:p>
            <a:pPr algn="ctr" marR="2927985">
              <a:lnSpc>
                <a:spcPct val="100000"/>
              </a:lnSpc>
              <a:spcBef>
                <a:spcPts val="780"/>
              </a:spcBef>
            </a:pPr>
            <a:r>
              <a:rPr dirty="0" sz="1850" spc="-3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1850" spc="-35">
                <a:solidFill>
                  <a:srgbClr val="23292D"/>
                </a:solidFill>
                <a:latin typeface="Lucida Sans Unicode"/>
                <a:cs typeface="Lucida Sans Unicode"/>
              </a:rPr>
              <a:t>=1</a:t>
            </a:r>
            <a:endParaRPr sz="1850">
              <a:latin typeface="Lucida Sans Unicode"/>
              <a:cs typeface="Lucida Sans Unicode"/>
            </a:endParaRPr>
          </a:p>
          <a:p>
            <a:pPr marL="50800" marR="43180">
              <a:lnSpc>
                <a:spcPct val="125000"/>
              </a:lnSpc>
              <a:spcBef>
                <a:spcPts val="1785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The difference of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(3) is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the </a:t>
            </a:r>
            <a:r>
              <a:rPr dirty="0" sz="2150" spc="40">
                <a:solidFill>
                  <a:srgbClr val="23292D"/>
                </a:solidFill>
                <a:latin typeface="Segoe UI"/>
                <a:cs typeface="Segoe UI"/>
              </a:rPr>
              <a:t>location </a:t>
            </a:r>
            <a:r>
              <a:rPr dirty="0" sz="2150" spc="35">
                <a:solidFill>
                  <a:srgbClr val="23292D"/>
                </a:solidFill>
                <a:latin typeface="Segoe UI"/>
                <a:cs typeface="Segoe UI"/>
              </a:rPr>
              <a:t>of </a:t>
            </a:r>
            <a:r>
              <a:rPr dirty="0" sz="2150" spc="45">
                <a:solidFill>
                  <a:srgbClr val="23292D"/>
                </a:solidFill>
                <a:latin typeface="Segoe UI"/>
                <a:cs typeface="Segoe UI"/>
              </a:rPr>
              <a:t>the Learning rate, </a:t>
            </a:r>
            <a:r>
              <a:rPr dirty="0" sz="2150" spc="50">
                <a:solidFill>
                  <a:srgbClr val="23292D"/>
                </a:solidFill>
                <a:latin typeface="Segoe UI"/>
                <a:cs typeface="Segoe UI"/>
              </a:rPr>
              <a:t>time </a:t>
            </a:r>
            <a:r>
              <a:rPr dirty="0" sz="2150" spc="55">
                <a:solidFill>
                  <a:srgbClr val="23292D"/>
                </a:solidFill>
                <a:latin typeface="Segoe UI"/>
                <a:cs typeface="Segoe UI"/>
              </a:rPr>
              <a:t>index, </a:t>
            </a:r>
            <a:r>
              <a:rPr dirty="0" sz="2150" spc="45">
                <a:solidFill>
                  <a:srgbClr val="23292D"/>
                </a:solidFill>
                <a:latin typeface="Segoe UI"/>
                <a:cs typeface="Segoe UI"/>
              </a:rPr>
              <a:t>and the</a:t>
            </a:r>
            <a:r>
              <a:rPr dirty="0" sz="2150" spc="-29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55">
                <a:solidFill>
                  <a:srgbClr val="23292D"/>
                </a:solidFill>
                <a:latin typeface="Segoe UI"/>
                <a:cs typeface="Segoe UI"/>
              </a:rPr>
              <a:t>index  </a:t>
            </a:r>
            <a:r>
              <a:rPr dirty="0" sz="2150" spc="35">
                <a:solidFill>
                  <a:srgbClr val="23292D"/>
                </a:solidFill>
                <a:latin typeface="Segoe UI"/>
                <a:cs typeface="Segoe UI"/>
              </a:rPr>
              <a:t>of </a:t>
            </a:r>
            <a:r>
              <a:rPr dirty="0" sz="2150" spc="45">
                <a:solidFill>
                  <a:srgbClr val="23292D"/>
                </a:solidFill>
                <a:latin typeface="Segoe UI"/>
                <a:cs typeface="Segoe UI"/>
              </a:rPr>
              <a:t>the</a:t>
            </a:r>
            <a:r>
              <a:rPr dirty="0" sz="2150" spc="-3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40">
                <a:solidFill>
                  <a:srgbClr val="23292D"/>
                </a:solidFill>
                <a:latin typeface="Segoe UI"/>
                <a:cs typeface="Segoe UI"/>
              </a:rPr>
              <a:t>gradient.</a:t>
            </a:r>
            <a:endParaRPr sz="2150">
              <a:latin typeface="Segoe UI"/>
              <a:cs typeface="Segoe UI"/>
            </a:endParaRPr>
          </a:p>
          <a:p>
            <a:pPr marL="50800">
              <a:lnSpc>
                <a:spcPct val="100000"/>
              </a:lnSpc>
              <a:spcBef>
                <a:spcPts val="720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In other words, in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SGD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with the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moment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the largest weight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is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applied to </a:t>
            </a:r>
            <a:r>
              <a:rPr dirty="0" sz="2600" spc="21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1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434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4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24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5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4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  <a:p>
            <a:pPr marL="50800">
              <a:lnSpc>
                <a:spcPct val="100000"/>
              </a:lnSpc>
              <a:spcBef>
                <a:spcPts val="855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However, in the conjugated gradient, the largest weight 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is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applied to </a:t>
            </a:r>
            <a:r>
              <a:rPr dirty="0" sz="2600" spc="21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1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8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95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9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14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42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9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150" spc="95">
                <a:solidFill>
                  <a:srgbClr val="23292D"/>
                </a:solidFill>
                <a:latin typeface="Segoe UI"/>
                <a:cs typeface="Segoe UI"/>
              </a:rPr>
              <a:t>.</a:t>
            </a:r>
            <a:endParaRPr sz="2150">
              <a:latin typeface="Segoe UI"/>
              <a:cs typeface="Segoe UI"/>
            </a:endParaRPr>
          </a:p>
          <a:p>
            <a:pPr marL="50800" marR="227329">
              <a:lnSpc>
                <a:spcPct val="125000"/>
              </a:lnSpc>
              <a:spcBef>
                <a:spcPts val="660"/>
              </a:spcBef>
            </a:pP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It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means that the </a:t>
            </a:r>
            <a:r>
              <a:rPr dirty="0" sz="2150" spc="40">
                <a:solidFill>
                  <a:srgbClr val="23292D"/>
                </a:solidFill>
                <a:latin typeface="Segoe UI"/>
                <a:cs typeface="Segoe UI"/>
              </a:rPr>
              <a:t>conjugate </a:t>
            </a:r>
            <a:r>
              <a:rPr dirty="0" sz="2150" spc="45">
                <a:solidFill>
                  <a:srgbClr val="23292D"/>
                </a:solidFill>
                <a:latin typeface="Segoe UI"/>
                <a:cs typeface="Segoe UI"/>
              </a:rPr>
              <a:t>gradient </a:t>
            </a:r>
            <a:r>
              <a:rPr dirty="0" sz="2150" spc="35">
                <a:solidFill>
                  <a:srgbClr val="23292D"/>
                </a:solidFill>
                <a:latin typeface="Segoe UI"/>
                <a:cs typeface="Segoe UI"/>
              </a:rPr>
              <a:t>is </a:t>
            </a:r>
            <a:r>
              <a:rPr dirty="0" sz="2150" spc="45">
                <a:solidFill>
                  <a:srgbClr val="23292D"/>
                </a:solidFill>
                <a:latin typeface="Segoe UI"/>
                <a:cs typeface="Segoe UI"/>
              </a:rPr>
              <a:t>more similar </a:t>
            </a:r>
            <a:r>
              <a:rPr dirty="0" sz="2150" spc="40">
                <a:solidFill>
                  <a:srgbClr val="23292D"/>
                </a:solidFill>
                <a:latin typeface="Segoe UI"/>
                <a:cs typeface="Segoe UI"/>
              </a:rPr>
              <a:t>to </a:t>
            </a:r>
            <a:r>
              <a:rPr dirty="0" sz="2150" spc="45">
                <a:solidFill>
                  <a:srgbClr val="23292D"/>
                </a:solidFill>
                <a:latin typeface="Segoe UI"/>
                <a:cs typeface="Segoe UI"/>
              </a:rPr>
              <a:t>the </a:t>
            </a:r>
            <a:r>
              <a:rPr dirty="0" sz="2150" spc="40">
                <a:solidFill>
                  <a:srgbClr val="23292D"/>
                </a:solidFill>
                <a:latin typeface="Segoe UI"/>
                <a:cs typeface="Segoe UI"/>
              </a:rPr>
              <a:t>Nesterov</a:t>
            </a:r>
            <a:r>
              <a:rPr dirty="0" sz="2150" spc="-20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35">
                <a:solidFill>
                  <a:srgbClr val="23292D"/>
                </a:solidFill>
                <a:latin typeface="Segoe UI"/>
                <a:cs typeface="Segoe UI"/>
              </a:rPr>
              <a:t>accelerated  </a:t>
            </a:r>
            <a:r>
              <a:rPr dirty="0" sz="2150" spc="45">
                <a:solidFill>
                  <a:srgbClr val="23292D"/>
                </a:solidFill>
                <a:latin typeface="Segoe UI"/>
                <a:cs typeface="Segoe UI"/>
              </a:rPr>
              <a:t>gradient(NAG).</a:t>
            </a:r>
            <a:endParaRPr sz="2150">
              <a:latin typeface="Segoe UI"/>
              <a:cs typeface="Segoe UI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5715000"/>
            <a:ext cx="95250" cy="95250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6600825"/>
            <a:ext cx="95250" cy="95250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7105650"/>
            <a:ext cx="95250" cy="9525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7610475"/>
            <a:ext cx="95250" cy="95250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5415061" y="2096516"/>
            <a:ext cx="109855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15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23767" y="1948592"/>
            <a:ext cx="155765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600" spc="80">
                <a:solidFill>
                  <a:srgbClr val="23292D"/>
                </a:solidFill>
                <a:latin typeface="Lucida Sans Unicode"/>
                <a:cs typeface="Lucida Sans Unicode"/>
              </a:rPr>
              <a:t>∥∇</a:t>
            </a:r>
            <a:r>
              <a:rPr dirty="0" sz="2600" spc="80" i="1">
                <a:solidFill>
                  <a:srgbClr val="23292D"/>
                </a:solidFill>
                <a:latin typeface="Times New Roman"/>
                <a:cs typeface="Times New Roman"/>
              </a:rPr>
              <a:t>f </a:t>
            </a:r>
            <a:r>
              <a:rPr dirty="0" sz="2600" spc="26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26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37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90">
                <a:solidFill>
                  <a:srgbClr val="23292D"/>
                </a:solidFill>
                <a:latin typeface="Lucida Sans Unicode"/>
                <a:cs typeface="Lucida Sans Unicode"/>
              </a:rPr>
              <a:t>)∥</a:t>
            </a:r>
            <a:r>
              <a:rPr dirty="0" baseline="22522" sz="2775" spc="-135">
                <a:solidFill>
                  <a:srgbClr val="23292D"/>
                </a:solidFill>
                <a:latin typeface="Lucida Sans Unicode"/>
                <a:cs typeface="Lucida Sans Unicode"/>
              </a:rPr>
              <a:t>2</a:t>
            </a:r>
            <a:endParaRPr baseline="22522" sz="2775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314825" y="1981199"/>
            <a:ext cx="1790700" cy="9525"/>
          </a:xfrm>
          <a:custGeom>
            <a:avLst/>
            <a:gdLst/>
            <a:ahLst/>
            <a:cxnLst/>
            <a:rect l="l" t="t" r="r" b="b"/>
            <a:pathLst>
              <a:path w="1790700" h="9525">
                <a:moveTo>
                  <a:pt x="1790700" y="0"/>
                </a:moveTo>
                <a:lnTo>
                  <a:pt x="0" y="0"/>
                </a:lnTo>
                <a:lnTo>
                  <a:pt x="0" y="9525"/>
                </a:lnTo>
                <a:lnTo>
                  <a:pt x="1790700" y="9525"/>
                </a:lnTo>
                <a:lnTo>
                  <a:pt x="1790700" y="0"/>
                </a:lnTo>
                <a:close/>
              </a:path>
            </a:pathLst>
          </a:custGeom>
          <a:solidFill>
            <a:srgbClr val="23292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4274343" y="1491392"/>
            <a:ext cx="1856739" cy="42672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600" spc="80" b="0">
                <a:solidFill>
                  <a:srgbClr val="23292D"/>
                </a:solidFill>
                <a:latin typeface="Lucida Sans Unicode"/>
                <a:cs typeface="Lucida Sans Unicode"/>
              </a:rPr>
              <a:t>∥∇</a:t>
            </a:r>
            <a:r>
              <a:rPr dirty="0" sz="2600" spc="80" b="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415" b="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30" b="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30" b="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44" b="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44" b="0">
                <a:solidFill>
                  <a:srgbClr val="23292D"/>
                </a:solidFill>
                <a:latin typeface="Lucida Sans Unicode"/>
                <a:cs typeface="Lucida Sans Unicode"/>
              </a:rPr>
              <a:t>+1</a:t>
            </a:r>
            <a:r>
              <a:rPr dirty="0" sz="2600" spc="30" b="0">
                <a:solidFill>
                  <a:srgbClr val="23292D"/>
                </a:solidFill>
                <a:latin typeface="Lucida Sans Unicode"/>
                <a:cs typeface="Lucida Sans Unicode"/>
              </a:rPr>
              <a:t>)∥</a:t>
            </a:r>
            <a:r>
              <a:rPr dirty="0" baseline="28528" sz="2775" spc="44" b="0">
                <a:solidFill>
                  <a:srgbClr val="23292D"/>
                </a:solidFill>
                <a:latin typeface="Lucida Sans Unicode"/>
                <a:cs typeface="Lucida Sans Unicode"/>
              </a:rPr>
              <a:t>2</a:t>
            </a:r>
            <a:endParaRPr baseline="28528" sz="2775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048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40"/>
              </a:spcBef>
            </a:pPr>
            <a:fld id="{81D60167-4931-47E6-BA6A-407CBD079E47}" type="slidenum">
              <a:rPr dirty="0"/>
              <a:t>1</a:t>
            </a:fld>
          </a:p>
        </p:txBody>
      </p:sp>
      <p:sp>
        <p:nvSpPr>
          <p:cNvPr id="20" name="object 20"/>
          <p:cNvSpPr txBox="1"/>
          <p:nvPr/>
        </p:nvSpPr>
        <p:spPr>
          <a:xfrm>
            <a:off x="4263727" y="3258565"/>
            <a:ext cx="434340" cy="3067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50" spc="340" i="1">
                <a:solidFill>
                  <a:srgbClr val="23292D"/>
                </a:solidFill>
                <a:latin typeface="Times New Roman"/>
                <a:cs typeface="Times New Roman"/>
              </a:rPr>
              <a:t>j</a:t>
            </a:r>
            <a:r>
              <a:rPr dirty="0" sz="1850" spc="-45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1850" spc="-250">
                <a:solidFill>
                  <a:srgbClr val="23292D"/>
                </a:solidFill>
                <a:latin typeface="Lucida Sans Unicode"/>
                <a:cs typeface="Lucida Sans Unicode"/>
              </a:rPr>
              <a:t>1</a:t>
            </a:r>
            <a:endParaRPr sz="18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62062" y="3063017"/>
            <a:ext cx="3174365" cy="426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2600" spc="160" i="1">
                <a:solidFill>
                  <a:srgbClr val="23292D"/>
                </a:solidFill>
                <a:latin typeface="Times New Roman"/>
                <a:cs typeface="Times New Roman"/>
              </a:rPr>
              <a:t>r</a:t>
            </a:r>
            <a:r>
              <a:rPr dirty="0" baseline="-12012" sz="2775" spc="240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 </a:t>
            </a:r>
            <a:r>
              <a:rPr dirty="0" sz="2600" spc="19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sz="2600" spc="195">
                <a:solidFill>
                  <a:srgbClr val="23292D"/>
                </a:solidFill>
                <a:latin typeface="Lucida Sans Unicode"/>
                <a:cs typeface="Lucida Sans Unicode"/>
              </a:rPr>
              <a:t>, </a:t>
            </a:r>
            <a:r>
              <a:rPr dirty="0" sz="2600" spc="-310">
                <a:solidFill>
                  <a:srgbClr val="23292D"/>
                </a:solidFill>
                <a:latin typeface="Lucida Sans Unicode"/>
                <a:cs typeface="Lucida Sans Unicode"/>
              </a:rPr>
              <a:t>∀</a:t>
            </a:r>
            <a:r>
              <a:rPr dirty="0" sz="2600" spc="-310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&gt; </a:t>
            </a:r>
            <a:r>
              <a:rPr dirty="0" sz="2600" spc="-330">
                <a:solidFill>
                  <a:srgbClr val="23292D"/>
                </a:solidFill>
                <a:latin typeface="Lucida Sans Unicode"/>
                <a:cs typeface="Lucida Sans Unicode"/>
              </a:rPr>
              <a:t>0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and</a:t>
            </a:r>
            <a:r>
              <a:rPr dirty="0" sz="2150" spc="-29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600" spc="100">
                <a:solidFill>
                  <a:srgbClr val="23292D"/>
                </a:solidFill>
                <a:latin typeface="Lucida Sans Unicode"/>
                <a:cs typeface="Lucida Sans Unicode"/>
              </a:rPr>
              <a:t>∏</a:t>
            </a:r>
            <a:r>
              <a:rPr dirty="0" baseline="28528" sz="2775" spc="150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endParaRPr baseline="28528" sz="2775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012" y="2066607"/>
            <a:ext cx="1817370" cy="4565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20" b="0">
                <a:solidFill>
                  <a:srgbClr val="23292D"/>
                </a:solidFill>
                <a:latin typeface="Segoe UI"/>
                <a:cs typeface="Segoe UI"/>
              </a:rPr>
              <a:t>C</a:t>
            </a:r>
            <a:r>
              <a:rPr dirty="0" sz="2800" spc="45" b="0">
                <a:solidFill>
                  <a:srgbClr val="23292D"/>
                </a:solidFill>
                <a:latin typeface="Segoe UI"/>
                <a:cs typeface="Segoe UI"/>
              </a:rPr>
              <a:t>o</a:t>
            </a:r>
            <a:r>
              <a:rPr dirty="0" sz="2800" spc="65" b="0">
                <a:solidFill>
                  <a:srgbClr val="23292D"/>
                </a:solidFill>
                <a:latin typeface="Segoe UI"/>
                <a:cs typeface="Segoe UI"/>
              </a:rPr>
              <a:t>n</a:t>
            </a:r>
            <a:r>
              <a:rPr dirty="0" sz="2800" spc="35" b="0">
                <a:solidFill>
                  <a:srgbClr val="23292D"/>
                </a:solidFill>
                <a:latin typeface="Segoe UI"/>
                <a:cs typeface="Segoe UI"/>
              </a:rPr>
              <a:t>c</a:t>
            </a:r>
            <a:r>
              <a:rPr dirty="0" sz="2800" spc="60" b="0">
                <a:solidFill>
                  <a:srgbClr val="23292D"/>
                </a:solidFill>
                <a:latin typeface="Segoe UI"/>
                <a:cs typeface="Segoe UI"/>
              </a:rPr>
              <a:t>l</a:t>
            </a:r>
            <a:r>
              <a:rPr dirty="0" sz="2800" spc="65" b="0">
                <a:solidFill>
                  <a:srgbClr val="23292D"/>
                </a:solidFill>
                <a:latin typeface="Segoe UI"/>
                <a:cs typeface="Segoe UI"/>
              </a:rPr>
              <a:t>u</a:t>
            </a:r>
            <a:r>
              <a:rPr dirty="0" sz="2800" spc="30" b="0">
                <a:solidFill>
                  <a:srgbClr val="23292D"/>
                </a:solidFill>
                <a:latin typeface="Segoe UI"/>
                <a:cs typeface="Segoe UI"/>
              </a:rPr>
              <a:t>s</a:t>
            </a:r>
            <a:r>
              <a:rPr dirty="0" sz="2800" spc="60" b="0">
                <a:solidFill>
                  <a:srgbClr val="23292D"/>
                </a:solidFill>
                <a:latin typeface="Segoe UI"/>
                <a:cs typeface="Segoe UI"/>
              </a:rPr>
              <a:t>i</a:t>
            </a:r>
            <a:r>
              <a:rPr dirty="0" sz="2800" spc="45" b="0">
                <a:solidFill>
                  <a:srgbClr val="23292D"/>
                </a:solidFill>
                <a:latin typeface="Segoe UI"/>
                <a:cs typeface="Segoe UI"/>
              </a:rPr>
              <a:t>o</a:t>
            </a:r>
            <a:r>
              <a:rPr dirty="0" sz="2800" spc="65" b="0">
                <a:solidFill>
                  <a:srgbClr val="23292D"/>
                </a:solidFill>
                <a:latin typeface="Segoe UI"/>
                <a:cs typeface="Segoe UI"/>
              </a:rPr>
              <a:t>n</a:t>
            </a:r>
            <a:endParaRPr sz="2800">
              <a:latin typeface="Segoe UI"/>
              <a:cs typeface="Segoe U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2943225"/>
            <a:ext cx="95250" cy="9525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3838575"/>
            <a:ext cx="95250" cy="9525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5437" y="4652962"/>
            <a:ext cx="104775" cy="10477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5133975"/>
            <a:ext cx="95250" cy="9525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5437" y="5948362"/>
            <a:ext cx="104775" cy="10477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95437" y="6834187"/>
            <a:ext cx="104775" cy="104775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563245" marR="5080">
              <a:lnSpc>
                <a:spcPct val="125000"/>
              </a:lnSpc>
              <a:spcBef>
                <a:spcPts val="95"/>
              </a:spcBef>
            </a:pPr>
            <a:r>
              <a:rPr dirty="0" spc="25"/>
              <a:t>본</a:t>
            </a:r>
            <a:r>
              <a:rPr dirty="0" spc="-175"/>
              <a:t> </a:t>
            </a:r>
            <a:r>
              <a:rPr dirty="0" spc="25"/>
              <a:t>논문에서는</a:t>
            </a:r>
            <a:r>
              <a:rPr dirty="0" spc="-170"/>
              <a:t> </a:t>
            </a:r>
            <a:r>
              <a:rPr dirty="0" spc="10">
                <a:latin typeface="Segoe UI"/>
                <a:cs typeface="Segoe UI"/>
              </a:rPr>
              <a:t>Conjugate</a:t>
            </a:r>
            <a:r>
              <a:rPr dirty="0">
                <a:latin typeface="Segoe UI"/>
                <a:cs typeface="Segoe UI"/>
              </a:rPr>
              <a:t> </a:t>
            </a:r>
            <a:r>
              <a:rPr dirty="0" spc="10">
                <a:latin typeface="Segoe UI"/>
                <a:cs typeface="Segoe UI"/>
              </a:rPr>
              <a:t>Gradient</a:t>
            </a:r>
            <a:r>
              <a:rPr dirty="0" spc="-5">
                <a:latin typeface="Segoe UI"/>
                <a:cs typeface="Segoe UI"/>
              </a:rPr>
              <a:t> </a:t>
            </a:r>
            <a:r>
              <a:rPr dirty="0" spc="25"/>
              <a:t>방법의</a:t>
            </a:r>
            <a:r>
              <a:rPr dirty="0" spc="-170"/>
              <a:t> </a:t>
            </a:r>
            <a:r>
              <a:rPr dirty="0" spc="25"/>
              <a:t>관점에서</a:t>
            </a:r>
            <a:r>
              <a:rPr dirty="0" spc="-170"/>
              <a:t> </a:t>
            </a:r>
            <a:r>
              <a:rPr dirty="0" spc="25"/>
              <a:t>대부분의</a:t>
            </a:r>
            <a:r>
              <a:rPr dirty="0" spc="-175"/>
              <a:t> </a:t>
            </a:r>
            <a:r>
              <a:rPr dirty="0" spc="10">
                <a:latin typeface="Segoe UI"/>
                <a:cs typeface="Segoe UI"/>
              </a:rPr>
              <a:t>AI</a:t>
            </a:r>
            <a:r>
              <a:rPr dirty="0">
                <a:latin typeface="Segoe UI"/>
                <a:cs typeface="Segoe UI"/>
              </a:rPr>
              <a:t> </a:t>
            </a:r>
            <a:r>
              <a:rPr dirty="0" spc="25"/>
              <a:t>프레임워크에서</a:t>
            </a:r>
            <a:r>
              <a:rPr dirty="0" spc="-170"/>
              <a:t> </a:t>
            </a:r>
            <a:r>
              <a:rPr dirty="0" spc="25"/>
              <a:t>사  용되는</a:t>
            </a:r>
            <a:r>
              <a:rPr dirty="0" spc="-170"/>
              <a:t> </a:t>
            </a:r>
            <a:r>
              <a:rPr dirty="0" spc="15">
                <a:latin typeface="Segoe UI"/>
                <a:cs typeface="Segoe UI"/>
              </a:rPr>
              <a:t>moment</a:t>
            </a:r>
            <a:r>
              <a:rPr dirty="0" spc="5">
                <a:latin typeface="Segoe UI"/>
                <a:cs typeface="Segoe UI"/>
              </a:rPr>
              <a:t> </a:t>
            </a:r>
            <a:r>
              <a:rPr dirty="0" spc="25"/>
              <a:t>기반</a:t>
            </a:r>
            <a:r>
              <a:rPr dirty="0" spc="-165"/>
              <a:t> </a:t>
            </a:r>
            <a:r>
              <a:rPr dirty="0" spc="25"/>
              <a:t>학습</a:t>
            </a:r>
            <a:r>
              <a:rPr dirty="0" spc="-170"/>
              <a:t> </a:t>
            </a:r>
            <a:r>
              <a:rPr dirty="0" spc="25"/>
              <a:t>방정식을</a:t>
            </a:r>
            <a:r>
              <a:rPr dirty="0" spc="-165"/>
              <a:t> </a:t>
            </a:r>
            <a:r>
              <a:rPr dirty="0" spc="25"/>
              <a:t>분석</a:t>
            </a:r>
          </a:p>
          <a:p>
            <a:pPr marL="563245">
              <a:lnSpc>
                <a:spcPct val="100000"/>
              </a:lnSpc>
              <a:spcBef>
                <a:spcPts val="1245"/>
              </a:spcBef>
            </a:pPr>
            <a:r>
              <a:rPr dirty="0" spc="25"/>
              <a:t>본</a:t>
            </a:r>
            <a:r>
              <a:rPr dirty="0" spc="-170"/>
              <a:t> </a:t>
            </a:r>
            <a:r>
              <a:rPr dirty="0" spc="25"/>
              <a:t>분석에서</a:t>
            </a:r>
            <a:r>
              <a:rPr dirty="0" spc="-170"/>
              <a:t> </a:t>
            </a:r>
            <a:r>
              <a:rPr dirty="0" spc="25"/>
              <a:t>기본</a:t>
            </a:r>
            <a:r>
              <a:rPr dirty="0" spc="-170"/>
              <a:t> </a:t>
            </a:r>
            <a:r>
              <a:rPr dirty="0" spc="15">
                <a:latin typeface="Segoe UI"/>
                <a:cs typeface="Segoe UI"/>
              </a:rPr>
              <a:t>momentum</a:t>
            </a:r>
            <a:r>
              <a:rPr dirty="0">
                <a:latin typeface="Segoe UI"/>
                <a:cs typeface="Segoe UI"/>
              </a:rPr>
              <a:t> </a:t>
            </a:r>
            <a:r>
              <a:rPr dirty="0" spc="25"/>
              <a:t>기반</a:t>
            </a:r>
            <a:r>
              <a:rPr dirty="0" spc="-170"/>
              <a:t> </a:t>
            </a:r>
            <a:r>
              <a:rPr dirty="0" spc="25"/>
              <a:t>학습</a:t>
            </a:r>
            <a:r>
              <a:rPr dirty="0" spc="-170"/>
              <a:t> </a:t>
            </a:r>
            <a:r>
              <a:rPr dirty="0" spc="25"/>
              <a:t>알고리즘이</a:t>
            </a:r>
            <a:r>
              <a:rPr dirty="0" spc="-170"/>
              <a:t> </a:t>
            </a:r>
            <a:r>
              <a:rPr dirty="0" spc="25"/>
              <a:t>경험적</a:t>
            </a:r>
            <a:r>
              <a:rPr dirty="0" spc="-170"/>
              <a:t> </a:t>
            </a:r>
            <a:r>
              <a:rPr dirty="0" spc="25"/>
              <a:t>통계의</a:t>
            </a:r>
            <a:r>
              <a:rPr dirty="0" spc="-165"/>
              <a:t> </a:t>
            </a:r>
            <a:r>
              <a:rPr dirty="0" spc="25"/>
              <a:t>관점에서</a:t>
            </a:r>
          </a:p>
          <a:p>
            <a:pPr marL="563245">
              <a:lnSpc>
                <a:spcPct val="100000"/>
              </a:lnSpc>
              <a:spcBef>
                <a:spcPts val="645"/>
              </a:spcBef>
            </a:pPr>
            <a:r>
              <a:rPr dirty="0" spc="10">
                <a:latin typeface="Segoe UI"/>
                <a:cs typeface="Segoe UI"/>
              </a:rPr>
              <a:t>Conjugate Gradient</a:t>
            </a:r>
            <a:r>
              <a:rPr dirty="0" spc="10"/>
              <a:t>와 </a:t>
            </a:r>
            <a:r>
              <a:rPr dirty="0" spc="25"/>
              <a:t>거의</a:t>
            </a:r>
            <a:r>
              <a:rPr dirty="0" spc="-350"/>
              <a:t> </a:t>
            </a:r>
            <a:r>
              <a:rPr dirty="0" spc="20"/>
              <a:t>동일함</a:t>
            </a:r>
            <a:r>
              <a:rPr dirty="0" spc="20">
                <a:latin typeface="Segoe UI"/>
                <a:cs typeface="Segoe UI"/>
              </a:rPr>
              <a:t>.</a:t>
            </a:r>
          </a:p>
          <a:p>
            <a:pPr marL="1115695">
              <a:lnSpc>
                <a:spcPct val="100000"/>
              </a:lnSpc>
              <a:spcBef>
                <a:spcPts val="645"/>
              </a:spcBef>
            </a:pPr>
            <a:r>
              <a:rPr dirty="0" spc="10">
                <a:latin typeface="Segoe UI"/>
                <a:cs typeface="Segoe UI"/>
              </a:rPr>
              <a:t>Exponentially </a:t>
            </a:r>
            <a:r>
              <a:rPr dirty="0">
                <a:latin typeface="Segoe UI"/>
                <a:cs typeface="Segoe UI"/>
              </a:rPr>
              <a:t>Weighted </a:t>
            </a:r>
            <a:r>
              <a:rPr dirty="0" spc="15">
                <a:latin typeface="Segoe UI"/>
                <a:cs typeface="Segoe UI"/>
              </a:rPr>
              <a:t>Mean</a:t>
            </a:r>
            <a:r>
              <a:rPr dirty="0" spc="15"/>
              <a:t>의</a:t>
            </a:r>
            <a:r>
              <a:rPr dirty="0" spc="-170"/>
              <a:t> </a:t>
            </a:r>
            <a:r>
              <a:rPr dirty="0" spc="25"/>
              <a:t>형태</a:t>
            </a:r>
          </a:p>
          <a:p>
            <a:pPr marL="563245">
              <a:lnSpc>
                <a:spcPct val="100000"/>
              </a:lnSpc>
              <a:spcBef>
                <a:spcPts val="1170"/>
              </a:spcBef>
            </a:pPr>
            <a:r>
              <a:rPr dirty="0" spc="25"/>
              <a:t>결과적으로</a:t>
            </a:r>
            <a:r>
              <a:rPr dirty="0" spc="-175"/>
              <a:t> </a:t>
            </a:r>
            <a:r>
              <a:rPr dirty="0" spc="25"/>
              <a:t>학습방정식을</a:t>
            </a:r>
            <a:r>
              <a:rPr dirty="0" spc="-170"/>
              <a:t> </a:t>
            </a:r>
            <a:r>
              <a:rPr dirty="0" spc="10">
                <a:latin typeface="Segoe UI"/>
                <a:cs typeface="Segoe UI"/>
              </a:rPr>
              <a:t>KL</a:t>
            </a:r>
            <a:r>
              <a:rPr dirty="0">
                <a:latin typeface="Segoe UI"/>
                <a:cs typeface="Segoe UI"/>
              </a:rPr>
              <a:t> </a:t>
            </a:r>
            <a:r>
              <a:rPr dirty="0" spc="10">
                <a:latin typeface="Segoe UI"/>
                <a:cs typeface="Segoe UI"/>
              </a:rPr>
              <a:t>Divergence</a:t>
            </a:r>
            <a:r>
              <a:rPr dirty="0" spc="10"/>
              <a:t>를</a:t>
            </a:r>
            <a:r>
              <a:rPr dirty="0" spc="-170"/>
              <a:t> </a:t>
            </a:r>
            <a:r>
              <a:rPr dirty="0" spc="25"/>
              <a:t>기반으로</a:t>
            </a:r>
            <a:r>
              <a:rPr dirty="0" spc="-170"/>
              <a:t> </a:t>
            </a:r>
            <a:r>
              <a:rPr dirty="0" spc="25"/>
              <a:t>목적함수를</a:t>
            </a:r>
            <a:r>
              <a:rPr dirty="0" spc="-170"/>
              <a:t> </a:t>
            </a:r>
            <a:r>
              <a:rPr dirty="0" spc="25"/>
              <a:t>최적화할</a:t>
            </a:r>
            <a:r>
              <a:rPr dirty="0" spc="-170"/>
              <a:t> </a:t>
            </a:r>
            <a:r>
              <a:rPr dirty="0" spc="25"/>
              <a:t>수</a:t>
            </a:r>
            <a:r>
              <a:rPr dirty="0" spc="-170"/>
              <a:t> </a:t>
            </a:r>
            <a:r>
              <a:rPr dirty="0" spc="25"/>
              <a:t>있는</a:t>
            </a:r>
          </a:p>
          <a:p>
            <a:pPr marL="563245">
              <a:lnSpc>
                <a:spcPct val="100000"/>
              </a:lnSpc>
              <a:spcBef>
                <a:spcPts val="645"/>
              </a:spcBef>
            </a:pPr>
            <a:r>
              <a:rPr dirty="0" spc="15">
                <a:latin typeface="Segoe UI"/>
                <a:cs typeface="Segoe UI"/>
              </a:rPr>
              <a:t>Maximum </a:t>
            </a:r>
            <a:r>
              <a:rPr dirty="0" spc="10">
                <a:latin typeface="Segoe UI"/>
                <a:cs typeface="Segoe UI"/>
              </a:rPr>
              <a:t>Likelihood Estimator</a:t>
            </a:r>
            <a:r>
              <a:rPr dirty="0" spc="10"/>
              <a:t>로</a:t>
            </a:r>
            <a:r>
              <a:rPr dirty="0" spc="-185"/>
              <a:t> </a:t>
            </a:r>
            <a:r>
              <a:rPr dirty="0" spc="25"/>
              <a:t>설정시</a:t>
            </a:r>
          </a:p>
          <a:p>
            <a:pPr marL="1115695" marR="34290">
              <a:lnSpc>
                <a:spcPct val="125000"/>
              </a:lnSpc>
            </a:pPr>
            <a:r>
              <a:rPr dirty="0" spc="15">
                <a:latin typeface="Segoe UI"/>
                <a:cs typeface="Segoe UI"/>
              </a:rPr>
              <a:t>Moment</a:t>
            </a:r>
            <a:r>
              <a:rPr dirty="0">
                <a:latin typeface="Segoe UI"/>
                <a:cs typeface="Segoe UI"/>
              </a:rPr>
              <a:t> </a:t>
            </a:r>
            <a:r>
              <a:rPr dirty="0" spc="25"/>
              <a:t>기반</a:t>
            </a:r>
            <a:r>
              <a:rPr dirty="0" spc="-170"/>
              <a:t> </a:t>
            </a:r>
            <a:r>
              <a:rPr dirty="0" spc="25"/>
              <a:t>학습방정식은</a:t>
            </a:r>
            <a:r>
              <a:rPr dirty="0" spc="-170"/>
              <a:t> </a:t>
            </a:r>
            <a:r>
              <a:rPr dirty="0" spc="10">
                <a:latin typeface="Segoe UI"/>
                <a:cs typeface="Segoe UI"/>
              </a:rPr>
              <a:t>Conjugate</a:t>
            </a:r>
            <a:r>
              <a:rPr dirty="0">
                <a:latin typeface="Segoe UI"/>
                <a:cs typeface="Segoe UI"/>
              </a:rPr>
              <a:t> </a:t>
            </a:r>
            <a:r>
              <a:rPr dirty="0" spc="25"/>
              <a:t>속성을</a:t>
            </a:r>
            <a:r>
              <a:rPr dirty="0" spc="-170"/>
              <a:t> </a:t>
            </a:r>
            <a:r>
              <a:rPr dirty="0" spc="25"/>
              <a:t>포함하는</a:t>
            </a:r>
            <a:r>
              <a:rPr dirty="0" spc="-170"/>
              <a:t> </a:t>
            </a:r>
            <a:r>
              <a:rPr dirty="0" spc="10">
                <a:latin typeface="Segoe UI"/>
                <a:cs typeface="Segoe UI"/>
              </a:rPr>
              <a:t>Quasi-Newton</a:t>
            </a:r>
            <a:r>
              <a:rPr dirty="0">
                <a:latin typeface="Segoe UI"/>
                <a:cs typeface="Segoe UI"/>
              </a:rPr>
              <a:t> </a:t>
            </a:r>
            <a:r>
              <a:rPr dirty="0" spc="25"/>
              <a:t>최적화  기와</a:t>
            </a:r>
            <a:r>
              <a:rPr dirty="0" spc="-170"/>
              <a:t> </a:t>
            </a:r>
            <a:r>
              <a:rPr dirty="0" spc="25"/>
              <a:t>동일한</a:t>
            </a:r>
            <a:r>
              <a:rPr dirty="0" spc="-165"/>
              <a:t> </a:t>
            </a:r>
            <a:r>
              <a:rPr dirty="0" spc="25"/>
              <a:t>특성을</a:t>
            </a:r>
            <a:r>
              <a:rPr dirty="0" spc="-165"/>
              <a:t> </a:t>
            </a:r>
            <a:r>
              <a:rPr dirty="0" spc="25"/>
              <a:t>나타낼</a:t>
            </a:r>
            <a:r>
              <a:rPr dirty="0" spc="-165"/>
              <a:t> </a:t>
            </a:r>
            <a:r>
              <a:rPr dirty="0" spc="15"/>
              <a:t>것임</a:t>
            </a:r>
            <a:r>
              <a:rPr dirty="0" spc="15">
                <a:latin typeface="Segoe UI"/>
                <a:cs typeface="Segoe UI"/>
              </a:rPr>
              <a:t>.</a:t>
            </a:r>
          </a:p>
          <a:p>
            <a:pPr marL="1115695">
              <a:lnSpc>
                <a:spcPct val="100000"/>
              </a:lnSpc>
              <a:spcBef>
                <a:spcPts val="1170"/>
              </a:spcBef>
            </a:pPr>
            <a:r>
              <a:rPr dirty="0">
                <a:latin typeface="Segoe UI"/>
                <a:cs typeface="Segoe UI"/>
              </a:rPr>
              <a:t>ADAM </a:t>
            </a:r>
            <a:r>
              <a:rPr dirty="0" spc="10">
                <a:latin typeface="Segoe UI"/>
                <a:cs typeface="Segoe UI"/>
              </a:rPr>
              <a:t>Optimizer</a:t>
            </a:r>
            <a:r>
              <a:rPr dirty="0" spc="10"/>
              <a:t>는</a:t>
            </a:r>
            <a:r>
              <a:rPr dirty="0" spc="-165"/>
              <a:t> </a:t>
            </a:r>
            <a:r>
              <a:rPr dirty="0" spc="25"/>
              <a:t>이러한</a:t>
            </a:r>
            <a:r>
              <a:rPr dirty="0" spc="-170"/>
              <a:t> </a:t>
            </a:r>
            <a:r>
              <a:rPr dirty="0" spc="25"/>
              <a:t>종류의</a:t>
            </a:r>
            <a:r>
              <a:rPr dirty="0" spc="-165"/>
              <a:t> </a:t>
            </a:r>
            <a:r>
              <a:rPr dirty="0" spc="25"/>
              <a:t>최적화기로</a:t>
            </a:r>
            <a:r>
              <a:rPr dirty="0" spc="-165"/>
              <a:t> </a:t>
            </a:r>
            <a:r>
              <a:rPr dirty="0" spc="25"/>
              <a:t>가장</a:t>
            </a:r>
            <a:r>
              <a:rPr dirty="0" spc="-170"/>
              <a:t> </a:t>
            </a:r>
            <a:r>
              <a:rPr dirty="0" spc="25"/>
              <a:t>기본적인</a:t>
            </a:r>
            <a:r>
              <a:rPr dirty="0" spc="-165"/>
              <a:t> </a:t>
            </a:r>
            <a:r>
              <a:rPr dirty="0" spc="25"/>
              <a:t>형태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048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40"/>
              </a:spcBef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012" y="304482"/>
            <a:ext cx="1590040" cy="4565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65" b="0">
                <a:solidFill>
                  <a:srgbClr val="23292D"/>
                </a:solidFill>
                <a:latin typeface="Segoe UI"/>
                <a:cs typeface="Segoe UI"/>
              </a:rPr>
              <a:t>Appnedix</a:t>
            </a:r>
            <a:endParaRPr sz="2800">
              <a:latin typeface="Segoe UI"/>
              <a:cs typeface="Segoe U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3590925"/>
            <a:ext cx="95250" cy="9525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71512" y="1074102"/>
            <a:ext cx="10673715" cy="711073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dirty="0" sz="2400" spc="35">
                <a:solidFill>
                  <a:srgbClr val="23292D"/>
                </a:solidFill>
                <a:latin typeface="Segoe UI"/>
                <a:cs typeface="Segoe UI"/>
              </a:rPr>
              <a:t>Analysis </a:t>
            </a:r>
            <a:r>
              <a:rPr dirty="0" sz="2400" spc="25">
                <a:solidFill>
                  <a:srgbClr val="23292D"/>
                </a:solidFill>
                <a:latin typeface="Segoe UI"/>
                <a:cs typeface="Segoe UI"/>
              </a:rPr>
              <a:t>of </a:t>
            </a:r>
            <a:r>
              <a:rPr dirty="0" sz="2400" spc="30">
                <a:solidFill>
                  <a:srgbClr val="23292D"/>
                </a:solidFill>
                <a:latin typeface="Segoe UI"/>
                <a:cs typeface="Segoe UI"/>
              </a:rPr>
              <a:t>Nestrov</a:t>
            </a:r>
            <a:r>
              <a:rPr dirty="0" sz="2400" spc="-6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400" spc="30">
                <a:solidFill>
                  <a:srgbClr val="23292D"/>
                </a:solidFill>
                <a:latin typeface="Segoe UI"/>
                <a:cs typeface="Segoe UI"/>
              </a:rPr>
              <a:t>Acceleration</a:t>
            </a:r>
            <a:endParaRPr sz="2400">
              <a:latin typeface="Segoe UI"/>
              <a:cs typeface="Segoe UI"/>
            </a:endParaRPr>
          </a:p>
          <a:p>
            <a:pPr marL="76200">
              <a:lnSpc>
                <a:spcPct val="100000"/>
              </a:lnSpc>
              <a:spcBef>
                <a:spcPts val="1570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Nestrov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Gradient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자체는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Moment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법과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거의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5">
                <a:solidFill>
                  <a:srgbClr val="23292D"/>
                </a:solidFill>
                <a:latin typeface="맑은 고딕"/>
                <a:cs typeface="맑은 고딕"/>
              </a:rPr>
              <a:t>같다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.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그런데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Conjugated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Gradient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와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같이</a:t>
            </a:r>
            <a:endParaRPr sz="2150">
              <a:latin typeface="맑은 고딕"/>
              <a:cs typeface="맑은 고딕"/>
            </a:endParaRPr>
          </a:p>
          <a:p>
            <a:pPr marL="76200">
              <a:lnSpc>
                <a:spcPct val="100000"/>
              </a:lnSpc>
              <a:spcBef>
                <a:spcPts val="645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time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index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1</a:t>
            </a:r>
            <a:r>
              <a:rPr dirty="0" sz="2150" spc="15">
                <a:solidFill>
                  <a:srgbClr val="23292D"/>
                </a:solidFill>
                <a:latin typeface="맑은 고딕"/>
                <a:cs typeface="맑은 고딕"/>
              </a:rPr>
              <a:t>의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차이를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반영하여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다음과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같이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0">
                <a:solidFill>
                  <a:srgbClr val="23292D"/>
                </a:solidFill>
                <a:latin typeface="맑은 고딕"/>
                <a:cs typeface="맑은 고딕"/>
              </a:rPr>
              <a:t>정의된다</a:t>
            </a:r>
            <a:r>
              <a:rPr dirty="0" sz="2150" spc="20">
                <a:solidFill>
                  <a:srgbClr val="23292D"/>
                </a:solidFill>
                <a:latin typeface="Segoe UI"/>
                <a:cs typeface="Segoe UI"/>
              </a:rPr>
              <a:t>.</a:t>
            </a:r>
            <a:endParaRPr sz="2150">
              <a:latin typeface="Segoe UI"/>
              <a:cs typeface="Segoe UI"/>
            </a:endParaRPr>
          </a:p>
          <a:p>
            <a:pPr algn="ctr" marL="155575">
              <a:lnSpc>
                <a:spcPct val="100000"/>
              </a:lnSpc>
              <a:spcBef>
                <a:spcPts val="2370"/>
              </a:spcBef>
            </a:pPr>
            <a:r>
              <a:rPr dirty="0" sz="2600" spc="130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2012" sz="2775" spc="19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59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90" i="1">
                <a:solidFill>
                  <a:srgbClr val="23292D"/>
                </a:solidFill>
                <a:latin typeface="Times New Roman"/>
                <a:cs typeface="Times New Roman"/>
              </a:rPr>
              <a:t>γv</a:t>
            </a:r>
            <a:r>
              <a:rPr dirty="0" baseline="-12012" sz="2775" spc="13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3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baseline="-12012" sz="2775" spc="187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+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8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2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22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3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8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95" i="1">
                <a:solidFill>
                  <a:srgbClr val="23292D"/>
                </a:solidFill>
                <a:latin typeface="Times New Roman"/>
                <a:cs typeface="Times New Roman"/>
              </a:rPr>
              <a:t>γv</a:t>
            </a:r>
            <a:r>
              <a:rPr dirty="0" baseline="-12012" sz="2775" spc="14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42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9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9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14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42">
                <a:solidFill>
                  <a:srgbClr val="23292D"/>
                </a:solidFill>
                <a:latin typeface="Lucida Sans Unicode"/>
                <a:cs typeface="Lucida Sans Unicode"/>
              </a:rPr>
              <a:t>+1</a:t>
            </a:r>
            <a:r>
              <a:rPr dirty="0" baseline="-12012" sz="2775" spc="40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7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30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2012" sz="2775" spc="19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baseline="-12012" sz="2775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50">
              <a:latin typeface="Times New Roman"/>
              <a:cs typeface="Times New Roman"/>
            </a:endParaRPr>
          </a:p>
          <a:p>
            <a:pPr marL="628650">
              <a:lnSpc>
                <a:spcPct val="100000"/>
              </a:lnSpc>
            </a:pP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현재</a:t>
            </a:r>
            <a:r>
              <a:rPr dirty="0" sz="2150" spc="-17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Gradient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Update</a:t>
            </a:r>
            <a:r>
              <a:rPr dirty="0" sz="2150" spc="15">
                <a:solidFill>
                  <a:srgbClr val="23292D"/>
                </a:solidFill>
                <a:latin typeface="맑은 고딕"/>
                <a:cs typeface="맑은 고딕"/>
              </a:rPr>
              <a:t>가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5">
                <a:solidFill>
                  <a:srgbClr val="23292D"/>
                </a:solidFill>
                <a:latin typeface="맑은 고딕"/>
                <a:cs typeface="맑은 고딕"/>
              </a:rPr>
              <a:t>아닌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,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Weighted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5">
                <a:solidFill>
                  <a:srgbClr val="23292D"/>
                </a:solidFill>
                <a:latin typeface="Segoe UI"/>
                <a:cs typeface="Segoe UI"/>
              </a:rPr>
              <a:t>Mean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Gradient</a:t>
            </a:r>
            <a:r>
              <a:rPr dirty="0" sz="2150" spc="10">
                <a:solidFill>
                  <a:srgbClr val="23292D"/>
                </a:solidFill>
                <a:latin typeface="맑은 고딕"/>
                <a:cs typeface="맑은 고딕"/>
              </a:rPr>
              <a:t>로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예측된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point</a:t>
            </a:r>
            <a:endParaRPr sz="2150">
              <a:latin typeface="Segoe UI"/>
              <a:cs typeface="Segoe UI"/>
            </a:endParaRPr>
          </a:p>
          <a:p>
            <a:pPr marL="628650">
              <a:lnSpc>
                <a:spcPct val="100000"/>
              </a:lnSpc>
              <a:spcBef>
                <a:spcPts val="195"/>
              </a:spcBef>
            </a:pPr>
            <a:r>
              <a:rPr dirty="0" sz="2600" spc="-49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490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sz="2600" spc="-409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0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8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90" i="1">
                <a:solidFill>
                  <a:srgbClr val="23292D"/>
                </a:solidFill>
                <a:latin typeface="Times New Roman"/>
                <a:cs typeface="Times New Roman"/>
              </a:rPr>
              <a:t>γv</a:t>
            </a:r>
            <a:r>
              <a:rPr dirty="0" baseline="-12012" sz="2775" spc="13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3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baseline="-12012" sz="2775" spc="22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에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대하여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Gradient</a:t>
            </a:r>
            <a:r>
              <a:rPr dirty="0" sz="2150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를</a:t>
            </a:r>
            <a:r>
              <a:rPr dirty="0" sz="2150" spc="-165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0">
                <a:solidFill>
                  <a:srgbClr val="23292D"/>
                </a:solidFill>
                <a:latin typeface="맑은 고딕"/>
                <a:cs typeface="맑은 고딕"/>
              </a:rPr>
              <a:t>취한다</a:t>
            </a:r>
            <a:r>
              <a:rPr dirty="0" sz="2150" spc="20">
                <a:solidFill>
                  <a:srgbClr val="23292D"/>
                </a:solidFill>
                <a:latin typeface="Segoe UI"/>
                <a:cs typeface="Segoe UI"/>
              </a:rPr>
              <a:t>.</a:t>
            </a:r>
            <a:r>
              <a:rPr dirty="0" sz="2150" spc="5">
                <a:solidFill>
                  <a:srgbClr val="23292D"/>
                </a:solidFill>
                <a:latin typeface="Segoe UI"/>
                <a:cs typeface="Segoe UI"/>
              </a:rPr>
              <a:t>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그러므로</a:t>
            </a:r>
            <a:endParaRPr sz="2150">
              <a:latin typeface="맑은 고딕"/>
              <a:cs typeface="맑은 고딕"/>
            </a:endParaRPr>
          </a:p>
          <a:p>
            <a:pPr algn="ctr" marL="162560">
              <a:lnSpc>
                <a:spcPct val="100000"/>
              </a:lnSpc>
              <a:spcBef>
                <a:spcPts val="2280"/>
              </a:spcBef>
            </a:pPr>
            <a:r>
              <a:rPr dirty="0" sz="2600" spc="-27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270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405" i="1">
                <a:solidFill>
                  <a:srgbClr val="23292D"/>
                </a:solidFill>
                <a:latin typeface="Times New Roman"/>
                <a:cs typeface="Times New Roman"/>
              </a:rPr>
              <a:t>t   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 </a:t>
            </a:r>
            <a:r>
              <a:rPr dirty="0" sz="2600" spc="2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75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 </a:t>
            </a:r>
            <a:r>
              <a:rPr dirty="0" sz="2600" spc="80" i="1">
                <a:solidFill>
                  <a:srgbClr val="23292D"/>
                </a:solidFill>
                <a:latin typeface="Times New Roman"/>
                <a:cs typeface="Times New Roman"/>
              </a:rPr>
              <a:t>γv</a:t>
            </a:r>
            <a:r>
              <a:rPr dirty="0" baseline="-12012" sz="2775" spc="12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20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80">
                <a:solidFill>
                  <a:srgbClr val="23292D"/>
                </a:solidFill>
                <a:latin typeface="Lucida Sans Unicode"/>
                <a:cs typeface="Lucida Sans Unicode"/>
              </a:rPr>
              <a:t>, </a:t>
            </a:r>
            <a:r>
              <a:rPr dirty="0" sz="2600" spc="135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2012" sz="2775" spc="202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 </a:t>
            </a:r>
            <a:r>
              <a:rPr dirty="0" sz="2600" spc="90" i="1">
                <a:solidFill>
                  <a:srgbClr val="23292D"/>
                </a:solidFill>
                <a:latin typeface="Times New Roman"/>
                <a:cs typeface="Times New Roman"/>
              </a:rPr>
              <a:t>γv</a:t>
            </a:r>
            <a:r>
              <a:rPr dirty="0" baseline="-12012" sz="2775" spc="13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35">
                <a:solidFill>
                  <a:srgbClr val="23292D"/>
                </a:solidFill>
                <a:latin typeface="Lucida Sans Unicode"/>
                <a:cs typeface="Lucida Sans Unicode"/>
              </a:rPr>
              <a:t>−1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+ 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8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f </a:t>
            </a:r>
            <a:r>
              <a:rPr dirty="0" sz="2600" spc="-7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-7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70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104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-70">
                <a:solidFill>
                  <a:srgbClr val="23292D"/>
                </a:solidFill>
                <a:latin typeface="Lucida Sans Unicode"/>
                <a:cs typeface="Lucida Sans Unicode"/>
              </a:rPr>
              <a:t>), </a:t>
            </a:r>
            <a:r>
              <a:rPr dirty="0" sz="2600" spc="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7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75">
                <a:solidFill>
                  <a:srgbClr val="23292D"/>
                </a:solidFill>
                <a:latin typeface="Lucida Sans Unicode"/>
                <a:cs typeface="Lucida Sans Unicode"/>
              </a:rPr>
              <a:t>+1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 </a:t>
            </a:r>
            <a:r>
              <a:rPr dirty="0" sz="2600" spc="2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75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35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2012" sz="2775" spc="20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endParaRPr baseline="-12012" sz="2775">
              <a:latin typeface="Times New Roman"/>
              <a:cs typeface="Times New Roman"/>
            </a:endParaRPr>
          </a:p>
          <a:p>
            <a:pPr algn="ctr" marL="427355">
              <a:lnSpc>
                <a:spcPct val="100000"/>
              </a:lnSpc>
              <a:spcBef>
                <a:spcPts val="30"/>
              </a:spcBef>
            </a:pPr>
            <a:r>
              <a:rPr dirty="0" sz="2600" spc="185">
                <a:solidFill>
                  <a:srgbClr val="23292D"/>
                </a:solidFill>
                <a:latin typeface="Lucida Sans Unicode"/>
                <a:cs typeface="Lucida Sans Unicode"/>
              </a:rPr>
              <a:t>⇒</a:t>
            </a:r>
            <a:r>
              <a:rPr dirty="0" sz="2600" spc="-10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7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75">
                <a:solidFill>
                  <a:srgbClr val="23292D"/>
                </a:solidFill>
                <a:latin typeface="Lucida Sans Unicode"/>
                <a:cs typeface="Lucida Sans Unicode"/>
              </a:rPr>
              <a:t>+1</a:t>
            </a:r>
            <a:r>
              <a:rPr dirty="0" baseline="-12012" sz="2775" spc="397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0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5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75" i="1">
                <a:solidFill>
                  <a:srgbClr val="23292D"/>
                </a:solidFill>
                <a:latin typeface="Times New Roman"/>
                <a:cs typeface="Times New Roman"/>
              </a:rPr>
              <a:t>t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25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22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3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7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7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270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405" i="1">
                <a:solidFill>
                  <a:srgbClr val="23292D"/>
                </a:solidFill>
                <a:latin typeface="Times New Roman"/>
                <a:cs typeface="Times New Roman"/>
              </a:rPr>
              <a:t>t  </a:t>
            </a:r>
            <a:r>
              <a:rPr dirty="0" baseline="-12012" sz="2775" spc="-209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+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8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5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-2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25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3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-25">
                <a:solidFill>
                  <a:srgbClr val="23292D"/>
                </a:solidFill>
                <a:latin typeface="Lucida Sans Unicode"/>
                <a:cs typeface="Lucida Sans Unicode"/>
              </a:rPr>
              <a:t>))</a:t>
            </a:r>
            <a:r>
              <a:rPr dirty="0" sz="2600" spc="-10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0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7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270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405" i="1">
                <a:solidFill>
                  <a:srgbClr val="23292D"/>
                </a:solidFill>
                <a:latin typeface="Times New Roman"/>
                <a:cs typeface="Times New Roman"/>
              </a:rPr>
              <a:t>t  </a:t>
            </a:r>
            <a:r>
              <a:rPr dirty="0" baseline="-12012" sz="2775" spc="-20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8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65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-6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65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9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-6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Lucida Sans Unicode"/>
              <a:cs typeface="Lucida Sans Unicode"/>
            </a:endParaRPr>
          </a:p>
          <a:p>
            <a:pPr marL="76200">
              <a:lnSpc>
                <a:spcPct val="100000"/>
              </a:lnSpc>
            </a:pP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따라서 다음 식을</a:t>
            </a:r>
            <a:r>
              <a:rPr dirty="0" sz="2150" spc="-55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0">
                <a:solidFill>
                  <a:srgbClr val="23292D"/>
                </a:solidFill>
                <a:latin typeface="맑은 고딕"/>
                <a:cs typeface="맑은 고딕"/>
              </a:rPr>
              <a:t>얻는다</a:t>
            </a:r>
            <a:r>
              <a:rPr dirty="0" sz="2150" spc="20">
                <a:solidFill>
                  <a:srgbClr val="23292D"/>
                </a:solidFill>
                <a:latin typeface="Segoe UI"/>
                <a:cs typeface="Segoe UI"/>
              </a:rPr>
              <a:t>.</a:t>
            </a:r>
            <a:endParaRPr sz="2150">
              <a:latin typeface="Segoe UI"/>
              <a:cs typeface="Segoe UI"/>
            </a:endParaRPr>
          </a:p>
          <a:p>
            <a:pPr marL="859155">
              <a:lnSpc>
                <a:spcPct val="100000"/>
              </a:lnSpc>
              <a:spcBef>
                <a:spcPts val="2145"/>
              </a:spcBef>
            </a:pPr>
            <a:r>
              <a:rPr dirty="0" sz="2600" spc="-27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270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40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-277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4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baseline="-12012" sz="2775" spc="36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38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3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sz="2600" spc="-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54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254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38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54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54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9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-9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90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13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-13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-9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+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25" i="1">
                <a:solidFill>
                  <a:srgbClr val="23292D"/>
                </a:solidFill>
                <a:latin typeface="Times New Roman"/>
                <a:cs typeface="Times New Roman"/>
              </a:rPr>
              <a:t>γv</a:t>
            </a:r>
            <a:r>
              <a:rPr dirty="0" baseline="-12012" sz="2775" spc="18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87">
                <a:solidFill>
                  <a:srgbClr val="23292D"/>
                </a:solidFill>
                <a:latin typeface="Lucida Sans Unicode"/>
                <a:cs typeface="Lucida Sans Unicode"/>
              </a:rPr>
              <a:t>−2</a:t>
            </a:r>
            <a:r>
              <a:rPr dirty="0" sz="2600" spc="12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  <a:p>
            <a:pPr marL="1244600">
              <a:lnSpc>
                <a:spcPct val="100000"/>
              </a:lnSpc>
              <a:spcBef>
                <a:spcPts val="105"/>
              </a:spcBef>
            </a:pP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0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2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220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33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-330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baseline="-12012" sz="2775" spc="1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9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8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8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65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-65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65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9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-6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320" i="1">
                <a:solidFill>
                  <a:srgbClr val="23292D"/>
                </a:solidFill>
                <a:latin typeface="Times New Roman"/>
                <a:cs typeface="Times New Roman"/>
              </a:rPr>
              <a:t>γλ</a:t>
            </a:r>
            <a:r>
              <a:rPr dirty="0" baseline="-12012" sz="2775" spc="48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320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320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9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-9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90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13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-135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sz="2600" spc="-9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14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3033" sz="2775" spc="172">
                <a:solidFill>
                  <a:srgbClr val="23292D"/>
                </a:solidFill>
                <a:latin typeface="Lucida Sans Unicode"/>
                <a:cs typeface="Lucida Sans Unicode"/>
              </a:rPr>
              <a:t>2</a:t>
            </a:r>
            <a:r>
              <a:rPr dirty="0" baseline="33033" sz="2775" spc="-3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54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254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38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254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54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0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9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-9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90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13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-135">
                <a:solidFill>
                  <a:srgbClr val="23292D"/>
                </a:solidFill>
                <a:latin typeface="Lucida Sans Unicode"/>
                <a:cs typeface="Lucida Sans Unicode"/>
              </a:rPr>
              <a:t>−2</a:t>
            </a:r>
            <a:r>
              <a:rPr dirty="0" sz="2600" spc="-90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+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25" i="1">
                <a:solidFill>
                  <a:srgbClr val="23292D"/>
                </a:solidFill>
                <a:latin typeface="Times New Roman"/>
                <a:cs typeface="Times New Roman"/>
              </a:rPr>
              <a:t>γv</a:t>
            </a:r>
            <a:r>
              <a:rPr dirty="0" baseline="-12012" sz="2775" spc="187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87">
                <a:solidFill>
                  <a:srgbClr val="23292D"/>
                </a:solidFill>
                <a:latin typeface="Lucida Sans Unicode"/>
                <a:cs typeface="Lucida Sans Unicode"/>
              </a:rPr>
              <a:t>−3</a:t>
            </a:r>
            <a:r>
              <a:rPr dirty="0" sz="2600" spc="12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endParaRPr sz="2600">
              <a:latin typeface="Lucida Sans Unicode"/>
              <a:cs typeface="Lucida Sans Unicode"/>
            </a:endParaRPr>
          </a:p>
          <a:p>
            <a:pPr marL="2998470">
              <a:lnSpc>
                <a:spcPct val="100000"/>
              </a:lnSpc>
              <a:spcBef>
                <a:spcPts val="30"/>
              </a:spcBef>
            </a:pPr>
            <a:r>
              <a:rPr dirty="0" sz="1850" spc="-5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1850" spc="-50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endParaRPr sz="1850">
              <a:latin typeface="Lucida Sans Unicode"/>
              <a:cs typeface="Lucida Sans Unicode"/>
            </a:endParaRPr>
          </a:p>
          <a:p>
            <a:pPr marL="1244600">
              <a:lnSpc>
                <a:spcPct val="100000"/>
              </a:lnSpc>
              <a:spcBef>
                <a:spcPts val="330"/>
              </a:spcBef>
            </a:pP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=</a:t>
            </a:r>
            <a:r>
              <a:rPr dirty="0" sz="2600" spc="-10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2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220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330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-330">
                <a:solidFill>
                  <a:srgbClr val="23292D"/>
                </a:solidFill>
                <a:latin typeface="Lucida Sans Unicode"/>
                <a:cs typeface="Lucida Sans Unicode"/>
              </a:rPr>
              <a:t>−1</a:t>
            </a:r>
            <a:r>
              <a:rPr dirty="0" baseline="-12012" sz="2775" spc="195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275" i="1">
                <a:solidFill>
                  <a:srgbClr val="23292D"/>
                </a:solidFill>
                <a:latin typeface="Times New Roman"/>
                <a:cs typeface="Times New Roman"/>
              </a:rPr>
              <a:t>λ</a:t>
            </a:r>
            <a:r>
              <a:rPr dirty="0" baseline="-12012" sz="2775" spc="41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157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945">
                <a:solidFill>
                  <a:srgbClr val="23292D"/>
                </a:solidFill>
                <a:latin typeface="Arial"/>
                <a:cs typeface="Arial"/>
              </a:rPr>
              <a:t>∑</a:t>
            </a:r>
            <a:r>
              <a:rPr dirty="0" sz="2600" spc="-285">
                <a:solidFill>
                  <a:srgbClr val="23292D"/>
                </a:solidFill>
                <a:latin typeface="Arial"/>
                <a:cs typeface="Arial"/>
              </a:rPr>
              <a:t> </a:t>
            </a:r>
            <a:r>
              <a:rPr dirty="0" sz="2600" spc="310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3033" sz="2775" spc="46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33033" sz="2775" spc="-41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215">
                <a:solidFill>
                  <a:srgbClr val="23292D"/>
                </a:solidFill>
                <a:latin typeface="Lucida Sans Unicode"/>
                <a:cs typeface="Lucida Sans Unicode"/>
              </a:rPr>
              <a:t>∇</a:t>
            </a:r>
            <a:r>
              <a:rPr dirty="0" sz="2600" spc="215" i="1">
                <a:solidFill>
                  <a:srgbClr val="23292D"/>
                </a:solidFill>
                <a:latin typeface="Times New Roman"/>
                <a:cs typeface="Times New Roman"/>
              </a:rPr>
              <a:t>f</a:t>
            </a:r>
            <a:r>
              <a:rPr dirty="0" sz="2600" spc="-375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-90">
                <a:solidFill>
                  <a:srgbClr val="23292D"/>
                </a:solidFill>
                <a:latin typeface="Lucida Sans Unicode"/>
                <a:cs typeface="Lucida Sans Unicode"/>
              </a:rPr>
              <a:t>(</a:t>
            </a:r>
            <a:r>
              <a:rPr dirty="0" sz="2600" spc="-90" i="1">
                <a:solidFill>
                  <a:srgbClr val="23292D"/>
                </a:solidFill>
                <a:latin typeface="Times New Roman"/>
                <a:cs typeface="Times New Roman"/>
              </a:rPr>
              <a:t>x</a:t>
            </a:r>
            <a:r>
              <a:rPr dirty="0" sz="2600" spc="-90">
                <a:solidFill>
                  <a:srgbClr val="23292D"/>
                </a:solidFill>
                <a:latin typeface="Lucida Sans Unicode"/>
                <a:cs typeface="Lucida Sans Unicode"/>
              </a:rPr>
              <a:t>¯</a:t>
            </a:r>
            <a:r>
              <a:rPr dirty="0" baseline="-12012" sz="2775" spc="-135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baseline="-12012" sz="2775" spc="-135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baseline="-12012" sz="2775" spc="-13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baseline="-12012" sz="2775" spc="-412" i="1">
                <a:solidFill>
                  <a:srgbClr val="23292D"/>
                </a:solidFill>
                <a:latin typeface="Times New Roman"/>
                <a:cs typeface="Times New Roman"/>
              </a:rPr>
              <a:t> </a:t>
            </a:r>
            <a:r>
              <a:rPr dirty="0" sz="2600" spc="175">
                <a:solidFill>
                  <a:srgbClr val="23292D"/>
                </a:solidFill>
                <a:latin typeface="Lucida Sans Unicode"/>
                <a:cs typeface="Lucida Sans Unicode"/>
              </a:rPr>
              <a:t>)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-20">
                <a:solidFill>
                  <a:srgbClr val="23292D"/>
                </a:solidFill>
                <a:latin typeface="Lucida Sans Unicode"/>
                <a:cs typeface="Lucida Sans Unicode"/>
              </a:rPr>
              <a:t>−</a:t>
            </a:r>
            <a:r>
              <a:rPr dirty="0" sz="2600" spc="-240">
                <a:solidFill>
                  <a:srgbClr val="23292D"/>
                </a:solidFill>
                <a:latin typeface="Lucida Sans Unicode"/>
                <a:cs typeface="Lucida Sans Unicode"/>
              </a:rPr>
              <a:t> 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γ</a:t>
            </a:r>
            <a:r>
              <a:rPr dirty="0" baseline="33033" sz="2775" spc="232" i="1">
                <a:solidFill>
                  <a:srgbClr val="23292D"/>
                </a:solidFill>
                <a:latin typeface="Times New Roman"/>
                <a:cs typeface="Times New Roman"/>
              </a:rPr>
              <a:t>t</a:t>
            </a:r>
            <a:r>
              <a:rPr dirty="0" sz="2600" spc="155" i="1">
                <a:solidFill>
                  <a:srgbClr val="23292D"/>
                </a:solidFill>
                <a:latin typeface="Times New Roman"/>
                <a:cs typeface="Times New Roman"/>
              </a:rPr>
              <a:t>v</a:t>
            </a:r>
            <a:r>
              <a:rPr dirty="0" baseline="-12012" sz="2775" spc="232">
                <a:solidFill>
                  <a:srgbClr val="23292D"/>
                </a:solidFill>
                <a:latin typeface="Lucida Sans Unicode"/>
                <a:cs typeface="Lucida Sans Unicode"/>
              </a:rPr>
              <a:t>0</a:t>
            </a:r>
            <a:endParaRPr baseline="-12012" sz="2775">
              <a:latin typeface="Lucida Sans Unicode"/>
              <a:cs typeface="Lucida Sans Unicode"/>
            </a:endParaRPr>
          </a:p>
          <a:p>
            <a:pPr marL="2976245">
              <a:lnSpc>
                <a:spcPct val="100000"/>
              </a:lnSpc>
              <a:spcBef>
                <a:spcPts val="780"/>
              </a:spcBef>
            </a:pPr>
            <a:r>
              <a:rPr dirty="0" sz="1850" spc="-35" i="1">
                <a:solidFill>
                  <a:srgbClr val="23292D"/>
                </a:solidFill>
                <a:latin typeface="Times New Roman"/>
                <a:cs typeface="Times New Roman"/>
              </a:rPr>
              <a:t>k</a:t>
            </a:r>
            <a:r>
              <a:rPr dirty="0" sz="1850" spc="-35">
                <a:solidFill>
                  <a:srgbClr val="23292D"/>
                </a:solidFill>
                <a:latin typeface="Lucida Sans Unicode"/>
                <a:cs typeface="Lucida Sans Unicode"/>
              </a:rPr>
              <a:t>=0</a:t>
            </a:r>
            <a:endParaRPr sz="1850">
              <a:latin typeface="Lucida Sans Unicode"/>
              <a:cs typeface="Lucida Sans Unicode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7750" y="8601075"/>
            <a:ext cx="95250" cy="9525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287462" y="8455025"/>
            <a:ext cx="7433945" cy="35687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Nestrov Acceleration</a:t>
            </a:r>
            <a:r>
              <a:rPr dirty="0" sz="2150" spc="10">
                <a:solidFill>
                  <a:srgbClr val="23292D"/>
                </a:solidFill>
                <a:latin typeface="맑은 고딕"/>
                <a:cs typeface="맑은 고딕"/>
              </a:rPr>
              <a:t>이 </a:t>
            </a:r>
            <a:r>
              <a:rPr dirty="0" sz="2150" spc="10">
                <a:solidFill>
                  <a:srgbClr val="23292D"/>
                </a:solidFill>
                <a:latin typeface="Segoe UI"/>
                <a:cs typeface="Segoe UI"/>
              </a:rPr>
              <a:t>Conjugate Gradient</a:t>
            </a:r>
            <a:r>
              <a:rPr dirty="0" sz="2150" spc="10">
                <a:solidFill>
                  <a:srgbClr val="23292D"/>
                </a:solidFill>
                <a:latin typeface="맑은 고딕"/>
                <a:cs typeface="맑은 고딕"/>
              </a:rPr>
              <a:t>와 </a:t>
            </a:r>
            <a:r>
              <a:rPr dirty="0" sz="2150" spc="25">
                <a:solidFill>
                  <a:srgbClr val="23292D"/>
                </a:solidFill>
                <a:latin typeface="맑은 고딕"/>
                <a:cs typeface="맑은 고딕"/>
              </a:rPr>
              <a:t>더욱</a:t>
            </a:r>
            <a:r>
              <a:rPr dirty="0" sz="2150" spc="-520">
                <a:solidFill>
                  <a:srgbClr val="23292D"/>
                </a:solidFill>
                <a:latin typeface="맑은 고딕"/>
                <a:cs typeface="맑은 고딕"/>
              </a:rPr>
              <a:t> </a:t>
            </a:r>
            <a:r>
              <a:rPr dirty="0" sz="2150" spc="20">
                <a:solidFill>
                  <a:srgbClr val="23292D"/>
                </a:solidFill>
                <a:latin typeface="맑은 고딕"/>
                <a:cs typeface="맑은 고딕"/>
              </a:rPr>
              <a:t>유사하다</a:t>
            </a:r>
            <a:r>
              <a:rPr dirty="0" sz="2150" spc="20">
                <a:solidFill>
                  <a:srgbClr val="23292D"/>
                </a:solidFill>
                <a:latin typeface="Segoe UI"/>
                <a:cs typeface="Segoe UI"/>
              </a:rPr>
              <a:t>.</a:t>
            </a:r>
            <a:endParaRPr sz="2150">
              <a:latin typeface="Segoe UI"/>
              <a:cs typeface="Segoe U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70320" y="8626475"/>
            <a:ext cx="1492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777777"/>
                </a:solidFill>
                <a:latin typeface="Segoe UI"/>
                <a:cs typeface="Segoe UI"/>
              </a:rPr>
              <a:t>8</a:t>
            </a:r>
            <a:endParaRPr sz="180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5012" y="4295457"/>
            <a:ext cx="1907539" cy="45656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800" spc="25">
                <a:solidFill>
                  <a:srgbClr val="23292D"/>
                </a:solidFill>
              </a:rPr>
              <a:t>감사합니다</a:t>
            </a:r>
            <a:r>
              <a:rPr dirty="0" sz="2800" spc="75" b="0">
                <a:solidFill>
                  <a:srgbClr val="23292D"/>
                </a:solidFill>
                <a:latin typeface="Segoe UI"/>
                <a:cs typeface="Segoe UI"/>
              </a:rPr>
              <a:t>.</a:t>
            </a:r>
            <a:endParaRPr sz="2800">
              <a:latin typeface="Segoe UI"/>
              <a:cs typeface="Segoe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70320" y="8626475"/>
            <a:ext cx="1492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777777"/>
                </a:solidFill>
                <a:latin typeface="Segoe UI"/>
                <a:cs typeface="Segoe UI"/>
              </a:rPr>
              <a:t>9</a:t>
            </a:r>
            <a:endParaRPr sz="1800">
              <a:latin typeface="Segoe UI"/>
              <a:cs typeface="Segoe U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366D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2021-12-17T02:48:55Z</dcterms:created>
  <dcterms:modified xsi:type="dcterms:W3CDTF">2021-12-17T02:48:55Z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2021-12-10T00:00:00Z</vt:filetime>
  </property>
  <property fmtid="{D5CDD505-2E9C-101B-9397-08002B2CF9AE}" pid="3" name="Creator">
    <vt:lpwstr>Chromium</vt:lpwstr>
  </property>
  <property fmtid="{D5CDD505-2E9C-101B-9397-08002B2CF9AE}" pid="4" name="LastSaved">
    <vt:filetime>2021-12-17T00:00:00Z</vt:filetime>
  </property>
</Properties>
</file>